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ppt/charts/chart8.xml" ContentType="application/vnd.openxmlformats-officedocument.drawingml.chart+xml"/>
  <Override PartName="/ppt/theme/themeOverride2.xml" ContentType="application/vnd.openxmlformats-officedocument.themeOverride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theme/themeOverride3.xml" ContentType="application/vnd.openxmlformats-officedocument.themeOverr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sldIdLst>
    <p:sldId id="273" r:id="rId2"/>
    <p:sldId id="291" r:id="rId3"/>
    <p:sldId id="278" r:id="rId4"/>
    <p:sldId id="326" r:id="rId5"/>
    <p:sldId id="364" r:id="rId6"/>
    <p:sldId id="373" r:id="rId7"/>
    <p:sldId id="365" r:id="rId8"/>
    <p:sldId id="366" r:id="rId9"/>
    <p:sldId id="367" r:id="rId10"/>
    <p:sldId id="368" r:id="rId11"/>
    <p:sldId id="369" r:id="rId12"/>
    <p:sldId id="370" r:id="rId13"/>
    <p:sldId id="372" r:id="rId14"/>
    <p:sldId id="327" r:id="rId15"/>
    <p:sldId id="348" r:id="rId16"/>
    <p:sldId id="377" r:id="rId17"/>
    <p:sldId id="321" r:id="rId18"/>
    <p:sldId id="317" r:id="rId19"/>
    <p:sldId id="316" r:id="rId20"/>
    <p:sldId id="355" r:id="rId21"/>
    <p:sldId id="356" r:id="rId22"/>
    <p:sldId id="351" r:id="rId23"/>
    <p:sldId id="359" r:id="rId24"/>
    <p:sldId id="360" r:id="rId25"/>
    <p:sldId id="376" r:id="rId26"/>
    <p:sldId id="306" r:id="rId27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A671E"/>
    <a:srgbClr val="006600"/>
    <a:srgbClr val="008000"/>
    <a:srgbClr val="0033CC"/>
    <a:srgbClr val="FF0066"/>
    <a:srgbClr val="00FFFF"/>
    <a:srgbClr val="00FF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85" autoAdjust="0"/>
    <p:restoredTop sz="90291" autoAdjust="0"/>
  </p:normalViewPr>
  <p:slideViewPr>
    <p:cSldViewPr>
      <p:cViewPr>
        <p:scale>
          <a:sx n="68" d="100"/>
          <a:sy n="68" d="100"/>
        </p:scale>
        <p:origin x="-1236" y="-9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Predsedatel\&#1054;&#1041;&#1065;&#1048;&#1049;\&#1054;&#1058;&#1044;&#1045;&#1051;%20&#1044;&#1054;&#1061;&#1054;&#1044;&#1054;&#1042;%20&#1048;%20&#1052;&#1045;&#1046;&#1041;&#1070;&#1044;&#1046;&#1045;&#1058;&#1053;&#1067;&#1061;%20&#1054;&#1058;&#1053;&#1054;&#1064;&#1045;&#1053;&#1048;&#1049;\&#1048;&#1089;&#1087;&#1086;&#1083;&#1085;&#1077;&#1085;&#1080;&#1077;%20&#1085;&#1072;%20&#1044;&#1091;&#1084;&#1091;\&#1087;&#1086;&#1103;&#1089;&#1085;&#1080;&#1083;&#1086;&#1074;&#1082;&#1072;.xlsx" TargetMode="External"/><Relationship Id="rId1" Type="http://schemas.openxmlformats.org/officeDocument/2006/relationships/themeOverride" Target="../theme/themeOverride3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Predsedatel\&#1054;&#1041;&#1065;&#1048;&#1049;\&#1054;&#1058;&#1044;&#1045;&#1051;%20&#1044;&#1054;&#1061;&#1054;&#1044;&#1054;&#1042;%20&#1048;%20&#1052;&#1045;&#1046;&#1041;&#1070;&#1044;&#1046;&#1045;&#1058;&#1053;&#1067;&#1061;%20&#1054;&#1058;&#1053;&#1054;&#1064;&#1045;&#1053;&#1048;&#1049;\&#1048;&#1089;&#1087;&#1086;&#1083;&#1085;&#1077;&#1085;&#1080;&#1077;%20&#1085;&#1072;%20&#1044;&#1091;&#1084;&#1091;\&#1087;&#1086;&#1103;&#1089;&#1085;&#1080;&#1083;&#1086;&#1074;&#1082;&#1072;.xlsx" TargetMode="External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Predsedatel\&#1054;&#1041;&#1065;&#1048;&#1049;\&#1054;&#1058;&#1044;&#1045;&#1051;%20&#1044;&#1054;&#1061;&#1054;&#1044;&#1054;&#1042;%20&#1048;%20&#1052;&#1045;&#1046;&#1041;&#1070;&#1044;&#1046;&#1045;&#1058;&#1053;&#1067;&#1061;%20&#1054;&#1058;&#1053;&#1054;&#1064;&#1045;&#1053;&#1048;&#1049;\&#1048;&#1089;&#1087;&#1086;&#1083;&#1085;&#1077;&#1085;&#1080;&#1077;%20&#1085;&#1072;%20&#1044;&#1091;&#1084;&#1091;\&#1087;&#1086;&#1103;&#1089;&#1085;&#1080;&#1083;&#1086;&#1074;&#1082;&#1072;.xlsx" TargetMode="External"/><Relationship Id="rId1" Type="http://schemas.openxmlformats.org/officeDocument/2006/relationships/themeOverride" Target="../theme/themeOverride2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Исполнение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4544524.9000000004</c:v>
                </c:pt>
                <c:pt idx="1">
                  <c:v>4528031.4000000004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5395200"/>
        <c:axId val="5396736"/>
        <c:axId val="0"/>
      </c:bar3DChart>
      <c:catAx>
        <c:axId val="5395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396736"/>
        <c:crosses val="autoZero"/>
        <c:auto val="1"/>
        <c:lblAlgn val="ctr"/>
        <c:lblOffset val="100"/>
        <c:noMultiLvlLbl val="0"/>
      </c:catAx>
      <c:valAx>
        <c:axId val="539673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5395200"/>
        <c:crosses val="autoZero"/>
        <c:crossBetween val="between"/>
        <c:minorUnit val="10000"/>
      </c:valAx>
      <c:spPr>
        <a:noFill/>
        <a:ln w="25397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 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717639193636238E-2"/>
          <c:y val="0.24065213242541891"/>
          <c:w val="0.5268554764985629"/>
          <c:h val="0.72163447255501634"/>
        </c:manualLayout>
      </c:layout>
      <c:pie3DChart>
        <c:varyColors val="1"/>
        <c:ser>
          <c:idx val="0"/>
          <c:order val="0"/>
          <c:tx>
            <c:strRef>
              <c:f>'[поясниловка.xlsx]за 2014 год '!$B$45</c:f>
              <c:strCache>
                <c:ptCount val="1"/>
                <c:pt idx="0">
                  <c:v> за 2014 год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800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  <a:ln>
                <a:solidFill>
                  <a:srgbClr val="0033CC"/>
                </a:solidFill>
              </a:ln>
            </c:spPr>
          </c:dPt>
          <c:dPt>
            <c:idx val="4"/>
            <c:bubble3D val="0"/>
            <c:spPr>
              <a:solidFill>
                <a:srgbClr val="0033CC"/>
              </a:solidFill>
            </c:spPr>
          </c:dPt>
          <c:dLbls>
            <c:dLbl>
              <c:idx val="0"/>
              <c:layout>
                <c:manualLayout>
                  <c:x val="-6.3578412412338303E-2"/>
                  <c:y val="-0.1020884880187180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8452167866121887E-4"/>
                  <c:y val="3.5268133286717202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8052784944334027E-2"/>
                  <c:y val="8.019020789070271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4097769028871378E-3"/>
                  <c:y val="-8.80895660976185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8224116029195844"/>
                  <c:y val="-0.1052856153508659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delete val="1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'[поясниловка.xlsx]за 2014 год '!$A$46:$A$51</c:f>
              <c:strCache>
                <c:ptCount val="6"/>
                <c:pt idx="0">
                  <c:v>доходы от использования имущества</c:v>
                </c:pt>
                <c:pt idx="1">
                  <c:v>платежи при пользовании природными ресурсами</c:v>
                </c:pt>
                <c:pt idx="2">
                  <c:v>доходы от оказания платных услуг и компенсации затрат государства</c:v>
                </c:pt>
                <c:pt idx="3">
                  <c:v>доходы от продажи материальных и нематериальных активов. </c:v>
                </c:pt>
                <c:pt idx="4">
                  <c:v>штрафы, санкции, возмещение ущерба</c:v>
                </c:pt>
                <c:pt idx="5">
                  <c:v>остальные</c:v>
                </c:pt>
              </c:strCache>
            </c:strRef>
          </c:cat>
          <c:val>
            <c:numRef>
              <c:f>'[поясниловка.xlsx]за 2014 год '!$B$46:$B$51</c:f>
              <c:numCache>
                <c:formatCode>#,##0.0</c:formatCode>
                <c:ptCount val="6"/>
                <c:pt idx="0">
                  <c:v>53354.400000000001</c:v>
                </c:pt>
                <c:pt idx="1">
                  <c:v>8803.6</c:v>
                </c:pt>
                <c:pt idx="2">
                  <c:v>25775.1</c:v>
                </c:pt>
                <c:pt idx="3">
                  <c:v>28062</c:v>
                </c:pt>
                <c:pt idx="4">
                  <c:v>6733.3</c:v>
                </c:pt>
                <c:pt idx="5">
                  <c:v>-112.7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9"/>
      <c:rotY val="20"/>
      <c:depthPercent val="40"/>
      <c:rAngAx val="1"/>
    </c:view3D>
    <c:floor>
      <c:thickness val="0"/>
      <c:spPr>
        <a:solidFill>
          <a:srgbClr val="99CCFF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483679525222552E-2"/>
          <c:y val="3.2142857142857154E-2"/>
          <c:w val="0.92878338278931749"/>
          <c:h val="0.717857142857142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всего доходов</c:v>
                </c:pt>
              </c:strCache>
            </c:strRef>
          </c:tx>
          <c:spPr>
            <a:gradFill rotWithShape="0">
              <a:gsLst>
                <a:gs pos="0">
                  <a:srgbClr val="00CCFF"/>
                </a:gs>
                <a:gs pos="50000">
                  <a:srgbClr val="00CCFF">
                    <a:gamma/>
                    <a:tint val="2353"/>
                    <a:invGamma/>
                  </a:srgbClr>
                </a:gs>
                <a:gs pos="100000">
                  <a:srgbClr val="00CCFF"/>
                </a:gs>
              </a:gsLst>
              <a:lin ang="0" scaled="1"/>
            </a:gradFill>
            <a:ln w="17350">
              <a:solidFill>
                <a:srgbClr val="33CCCC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gradFill rotWithShape="0">
                <a:gsLst>
                  <a:gs pos="0">
                    <a:srgbClr val="00CCFF"/>
                  </a:gs>
                  <a:gs pos="50000">
                    <a:srgbClr val="00CCFF">
                      <a:gamma/>
                      <a:tint val="2353"/>
                      <a:invGamma/>
                    </a:srgbClr>
                  </a:gs>
                  <a:gs pos="100000">
                    <a:srgbClr val="00CCFF"/>
                  </a:gs>
                </a:gsLst>
                <a:lin ang="0" scaled="1"/>
              </a:gradFill>
              <a:ln w="17350">
                <a:solidFill>
                  <a:srgbClr val="0066CC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1.423462575417144E-2"/>
                  <c:y val="-6.7438042366183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4726230933955375"/>
                  <c:y val="8.4946891471001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8063">
                <a:noFill/>
              </a:ln>
            </c:spPr>
            <c:txPr>
              <a:bodyPr/>
              <a:lstStyle/>
              <a:p>
                <a:pPr>
                  <a:defRPr sz="1367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первоначальный          план</c:v>
                </c:pt>
                <c:pt idx="1">
                  <c:v>уточненный план</c:v>
                </c:pt>
              </c:strCache>
            </c:strRef>
          </c:cat>
          <c:val>
            <c:numRef>
              <c:f>Sheet1!$B$2:$C$2</c:f>
              <c:numCache>
                <c:formatCode>#,##0.0</c:formatCode>
                <c:ptCount val="2"/>
                <c:pt idx="0">
                  <c:v>126116.6</c:v>
                </c:pt>
                <c:pt idx="1">
                  <c:v>148156.6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gapDepth val="0"/>
        <c:shape val="box"/>
        <c:axId val="34804096"/>
        <c:axId val="34805632"/>
        <c:axId val="0"/>
      </c:bar3DChart>
      <c:catAx>
        <c:axId val="34804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33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4805632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34805632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34804096"/>
        <c:crosses val="autoZero"/>
        <c:crossBetween val="between"/>
        <c:majorUnit val="10000"/>
        <c:minorUnit val="8415.2739999999831"/>
      </c:valAx>
      <c:spPr>
        <a:noFill/>
        <a:ln w="2538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5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9"/>
      <c:rotY val="20"/>
      <c:depthPercent val="70"/>
      <c:rAngAx val="1"/>
    </c:view3D>
    <c:floor>
      <c:thickness val="0"/>
      <c:spPr>
        <a:solidFill>
          <a:srgbClr val="CCFFCC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08814924510583E-2"/>
          <c:y val="0.13269943005319981"/>
          <c:w val="0.89842381786339764"/>
          <c:h val="0.615141955835962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 и неналоговые</c:v>
                </c:pt>
              </c:strCache>
            </c:strRef>
          </c:tx>
          <c:spPr>
            <a:gradFill rotWithShape="0">
              <a:gsLst>
                <a:gs pos="0">
                  <a:srgbClr val="00FF00"/>
                </a:gs>
                <a:gs pos="100000">
                  <a:srgbClr val="00FF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17042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6.6513761467889912E-2"/>
                  <c:y val="-5.925928691013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9360346603870773"/>
                  <c:y val="0.122386557137657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первоначальный план </c:v>
                </c:pt>
                <c:pt idx="1">
                  <c:v>уточненный план</c:v>
                </c:pt>
              </c:strCache>
            </c:strRef>
          </c:cat>
          <c:val>
            <c:numRef>
              <c:f>Sheet1!$B$2:$C$2</c:f>
              <c:numCache>
                <c:formatCode>#,##0.0</c:formatCode>
                <c:ptCount val="2"/>
                <c:pt idx="0">
                  <c:v>874415</c:v>
                </c:pt>
                <c:pt idx="1">
                  <c:v>896191.1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gapDepth val="0"/>
        <c:shape val="box"/>
        <c:axId val="34862976"/>
        <c:axId val="34864512"/>
        <c:axId val="0"/>
      </c:bar3DChart>
      <c:catAx>
        <c:axId val="34862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2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4864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864512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34862976"/>
        <c:crosses val="autoZero"/>
        <c:crossBetween val="between"/>
        <c:majorUnit val="10000"/>
      </c:valAx>
      <c:spPr>
        <a:noFill/>
        <a:ln w="2540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1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9"/>
      <c:rotY val="20"/>
      <c:depthPercent val="60"/>
      <c:rAngAx val="1"/>
    </c:view3D>
    <c:floor>
      <c:thickness val="0"/>
      <c:spPr>
        <a:solidFill>
          <a:srgbClr val="FFCC0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5918958031837925E-2"/>
          <c:y val="2.571428571428571E-2"/>
          <c:w val="0.94500723589001434"/>
          <c:h val="0.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solidFill>
              <a:srgbClr val="FF99CC"/>
            </a:solidFill>
            <a:ln w="1616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9.4534720760625045E-3"/>
                  <c:y val="-9.1585591783546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867060735022345"/>
                  <c:y val="-1.3737838767531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98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первоначальный план</c:v>
                </c:pt>
                <c:pt idx="1">
                  <c:v>уточненный план</c:v>
                </c:pt>
              </c:strCache>
            </c:strRef>
          </c:cat>
          <c:val>
            <c:numRef>
              <c:f>Sheet1!$B$2:$C$2</c:f>
              <c:numCache>
                <c:formatCode>#,##0.0</c:formatCode>
                <c:ptCount val="2"/>
                <c:pt idx="1">
                  <c:v>258678.39999999999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gapDepth val="10"/>
        <c:shape val="box"/>
        <c:axId val="34979200"/>
        <c:axId val="34985088"/>
        <c:axId val="0"/>
      </c:bar3DChart>
      <c:catAx>
        <c:axId val="34979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6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4985088"/>
        <c:crosses val="autoZero"/>
        <c:auto val="1"/>
        <c:lblAlgn val="ctr"/>
        <c:lblOffset val="100"/>
        <c:tickLblSkip val="1"/>
        <c:tickMarkSkip val="10"/>
        <c:noMultiLvlLbl val="0"/>
      </c:catAx>
      <c:valAx>
        <c:axId val="3498508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34979200"/>
        <c:crosses val="autoZero"/>
        <c:crossBetween val="between"/>
      </c:valAx>
      <c:spPr>
        <a:noFill/>
        <a:ln w="2538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5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9"/>
      <c:rotY val="20"/>
      <c:depthPercent val="60"/>
      <c:rAngAx val="1"/>
    </c:view3D>
    <c:floor>
      <c:thickness val="0"/>
      <c:spPr>
        <a:solidFill>
          <a:srgbClr val="FFCC0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solidFill>
              <a:srgbClr val="FF99CC"/>
            </a:solidFill>
            <a:ln w="1454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2421552286125895E-2"/>
                  <c:y val="-0.11702162413644802"/>
                </c:manualLayout>
              </c:layout>
              <c:spPr>
                <a:noFill/>
                <a:ln w="29081">
                  <a:noFill/>
                </a:ln>
              </c:spPr>
              <c:txPr>
                <a:bodyPr/>
                <a:lstStyle/>
                <a:p>
                  <a:pPr>
                    <a:defRPr sz="126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6480122311921705"/>
                  <c:y val="-1.7539491705083388E-2"/>
                </c:manualLayout>
              </c:layout>
              <c:spPr>
                <a:noFill/>
                <a:ln w="29081">
                  <a:noFill/>
                </a:ln>
              </c:spPr>
              <c:txPr>
                <a:bodyPr/>
                <a:lstStyle/>
                <a:p>
                  <a:pPr>
                    <a:defRPr sz="126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Sheet1!$B$1:$C$1</c:f>
              <c:strCache>
                <c:ptCount val="2"/>
                <c:pt idx="0">
                  <c:v>первоначальный план</c:v>
                </c:pt>
                <c:pt idx="1">
                  <c:v>уточненный план</c:v>
                </c:pt>
              </c:strCache>
            </c:strRef>
          </c:cat>
          <c:val>
            <c:numRef>
              <c:f>Sheet1!$B$2:$C$2</c:f>
              <c:numCache>
                <c:formatCode>#,##0.0</c:formatCode>
                <c:ptCount val="2"/>
                <c:pt idx="1">
                  <c:v>5214.8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gapDepth val="10"/>
        <c:shape val="box"/>
        <c:axId val="41552128"/>
        <c:axId val="41570304"/>
        <c:axId val="0"/>
      </c:bar3DChart>
      <c:catAx>
        <c:axId val="41552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21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41570304"/>
        <c:crosses val="autoZero"/>
        <c:auto val="1"/>
        <c:lblAlgn val="ctr"/>
        <c:lblOffset val="100"/>
        <c:tickLblSkip val="1"/>
        <c:tickMarkSkip val="10"/>
        <c:noMultiLvlLbl val="0"/>
      </c:catAx>
      <c:valAx>
        <c:axId val="4157030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41552128"/>
        <c:crosses val="autoZero"/>
        <c:crossBetween val="between"/>
      </c:valAx>
      <c:spPr>
        <a:noFill/>
        <a:ln w="2539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93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509796440764259"/>
          <c:y val="8.2414874611261832E-2"/>
          <c:w val="0.43507684016096104"/>
          <c:h val="0.7751032885595182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999FF"/>
            </a:solidFill>
            <a:ln w="18435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Лист1!$A$2:$A$13</c:f>
              <c:strCache>
                <c:ptCount val="12"/>
                <c:pt idx="0">
                  <c:v>Финансовое управление </c:v>
                </c:pt>
                <c:pt idx="1">
                  <c:v>Комитет по образованию</c:v>
                </c:pt>
                <c:pt idx="2">
                  <c:v>Управление культуры</c:v>
                </c:pt>
                <c:pt idx="3">
                  <c:v>Комитет по физической культуре
 и спорту</c:v>
                </c:pt>
                <c:pt idx="4">
                  <c:v>Управление ЧС</c:v>
                </c:pt>
                <c:pt idx="5">
                  <c:v>Комитет по управлению имуществом</c:v>
                </c:pt>
                <c:pt idx="6">
                  <c:v>Управление сельского хозяйства</c:v>
                </c:pt>
                <c:pt idx="7">
                  <c:v>Администрация МО "Город Майкоп"</c:v>
                </c:pt>
                <c:pt idx="8">
                  <c:v>Управление архитектуры </c:v>
                </c:pt>
                <c:pt idx="9">
                  <c:v>Управление ЖКХ</c:v>
                </c:pt>
                <c:pt idx="10">
                  <c:v>СНД МО "Город Майкоп"</c:v>
                </c:pt>
                <c:pt idx="11">
                  <c:v>КСП МО "Город Майкоп"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38095</c:v>
                </c:pt>
                <c:pt idx="1">
                  <c:v>1273181.8999999999</c:v>
                </c:pt>
                <c:pt idx="2">
                  <c:v>144729</c:v>
                </c:pt>
                <c:pt idx="3">
                  <c:v>35275.1</c:v>
                </c:pt>
                <c:pt idx="4">
                  <c:v>22369.200000000001</c:v>
                </c:pt>
                <c:pt idx="5">
                  <c:v>236136.4</c:v>
                </c:pt>
                <c:pt idx="6">
                  <c:v>6302.3</c:v>
                </c:pt>
                <c:pt idx="7">
                  <c:v>186681.4</c:v>
                </c:pt>
                <c:pt idx="8">
                  <c:v>14431.9</c:v>
                </c:pt>
                <c:pt idx="9">
                  <c:v>467306.6</c:v>
                </c:pt>
                <c:pt idx="10">
                  <c:v>11113.1</c:v>
                </c:pt>
                <c:pt idx="11">
                  <c:v>5930.3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2186240"/>
        <c:axId val="42187776"/>
      </c:barChart>
      <c:catAx>
        <c:axId val="421862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742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42187776"/>
        <c:crosses val="autoZero"/>
        <c:auto val="1"/>
        <c:lblAlgn val="ctr"/>
        <c:lblOffset val="100"/>
        <c:noMultiLvlLbl val="0"/>
      </c:catAx>
      <c:valAx>
        <c:axId val="42187776"/>
        <c:scaling>
          <c:orientation val="minMax"/>
        </c:scaling>
        <c:delete val="0"/>
        <c:axPos val="b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52"/>
            </a:pPr>
            <a:endParaRPr lang="ru-RU"/>
          </a:p>
        </c:txPr>
        <c:crossAx val="42186240"/>
        <c:crosses val="autoZero"/>
        <c:crossBetween val="between"/>
        <c:majorUnit val="500000"/>
      </c:valAx>
      <c:spPr>
        <a:noFill/>
        <a:ln w="4657">
          <a:solidFill>
            <a:srgbClr val="FF00FF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39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509796440764259"/>
          <c:y val="8.2414874611261832E-2"/>
          <c:w val="0.43507684016096104"/>
          <c:h val="0.7751032885595182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 w="18435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Лист1!$A$2:$A$13</c:f>
              <c:strCache>
                <c:ptCount val="12"/>
                <c:pt idx="0">
                  <c:v>Финансовое управление </c:v>
                </c:pt>
                <c:pt idx="1">
                  <c:v>Комитет по образованию</c:v>
                </c:pt>
                <c:pt idx="2">
                  <c:v>Управление культуры</c:v>
                </c:pt>
                <c:pt idx="3">
                  <c:v>Комитет по физической культуре
 и спорту</c:v>
                </c:pt>
                <c:pt idx="4">
                  <c:v>Управление ЧС</c:v>
                </c:pt>
                <c:pt idx="5">
                  <c:v>Комитет по управлению имуществом</c:v>
                </c:pt>
                <c:pt idx="6">
                  <c:v>Управление сельского хозяйства</c:v>
                </c:pt>
                <c:pt idx="7">
                  <c:v>Администрация МО "Город Майкоп"</c:v>
                </c:pt>
                <c:pt idx="8">
                  <c:v>Управление архитектуры </c:v>
                </c:pt>
                <c:pt idx="9">
                  <c:v>Управление ЖКХ</c:v>
                </c:pt>
                <c:pt idx="10">
                  <c:v>СНД МО "Город Майкоп"</c:v>
                </c:pt>
                <c:pt idx="11">
                  <c:v>КСП МО "Город Майкоп"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41023.599999999999</c:v>
                </c:pt>
                <c:pt idx="1">
                  <c:v>1215793.1000000001</c:v>
                </c:pt>
                <c:pt idx="2">
                  <c:v>136842.79999999999</c:v>
                </c:pt>
                <c:pt idx="3">
                  <c:v>34682.6</c:v>
                </c:pt>
                <c:pt idx="4">
                  <c:v>17308.5</c:v>
                </c:pt>
                <c:pt idx="5">
                  <c:v>129174.6</c:v>
                </c:pt>
                <c:pt idx="6">
                  <c:v>5993.5</c:v>
                </c:pt>
                <c:pt idx="7">
                  <c:v>178312.2</c:v>
                </c:pt>
                <c:pt idx="8">
                  <c:v>13051.7</c:v>
                </c:pt>
                <c:pt idx="9">
                  <c:v>561479.69999999995</c:v>
                </c:pt>
                <c:pt idx="10">
                  <c:v>10462.6</c:v>
                </c:pt>
                <c:pt idx="11">
                  <c:v>5719.6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4573312"/>
        <c:axId val="34583296"/>
      </c:barChart>
      <c:catAx>
        <c:axId val="345733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742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4583296"/>
        <c:crosses val="autoZero"/>
        <c:auto val="1"/>
        <c:lblAlgn val="ctr"/>
        <c:lblOffset val="100"/>
        <c:noMultiLvlLbl val="0"/>
      </c:catAx>
      <c:valAx>
        <c:axId val="34583296"/>
        <c:scaling>
          <c:orientation val="minMax"/>
        </c:scaling>
        <c:delete val="0"/>
        <c:axPos val="b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52"/>
            </a:pPr>
            <a:endParaRPr lang="ru-RU"/>
          </a:p>
        </c:txPr>
        <c:crossAx val="34573312"/>
        <c:crosses val="autoZero"/>
        <c:crossBetween val="between"/>
        <c:majorUnit val="500000"/>
      </c:valAx>
      <c:spPr>
        <a:noFill/>
        <a:ln w="4657">
          <a:solidFill>
            <a:srgbClr val="FF00FF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39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hPercent val="57"/>
      <c:rotY val="10"/>
      <c:depthPercent val="120"/>
      <c:rAngAx val="1"/>
    </c:view3D>
    <c:floor>
      <c:thickness val="0"/>
      <c:spPr>
        <a:solidFill>
          <a:srgbClr val="FFFFCC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0649360433950456"/>
          <c:y val="2.9174559642624897E-2"/>
          <c:w val="0.47879300401351177"/>
          <c:h val="0.701206874027624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Лист1!$B$6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gradFill rotWithShape="0">
              <a:gsLst>
                <a:gs pos="0">
                  <a:srgbClr val="00CCFF">
                    <a:gamma/>
                    <a:tint val="0"/>
                    <a:invGamma/>
                  </a:srgbClr>
                </a:gs>
                <a:gs pos="100000">
                  <a:srgbClr val="00CCFF"/>
                </a:gs>
              </a:gsLst>
              <a:lin ang="5400000" scaled="1"/>
            </a:gradFill>
            <a:ln w="28594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7385585422511559E-3"/>
                  <c:y val="-3.27025153316784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1506018644221193E-3"/>
                  <c:y val="-7.70177605974631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9587">
                <a:noFill/>
              </a:ln>
            </c:spPr>
            <c:txPr>
              <a:bodyPr/>
              <a:lstStyle/>
              <a:p>
                <a:pPr>
                  <a:defRPr sz="139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Лист1!$C$4:$D$5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Лист1!$C$6:$D$6</c:f>
              <c:numCache>
                <c:formatCode>General</c:formatCode>
                <c:ptCount val="2"/>
                <c:pt idx="0">
                  <c:v>1441.7</c:v>
                </c:pt>
                <c:pt idx="1">
                  <c:v>1326.6</c:v>
                </c:pt>
              </c:numCache>
            </c:numRef>
          </c:val>
        </c:ser>
        <c:ser>
          <c:idx val="1"/>
          <c:order val="1"/>
          <c:tx>
            <c:strRef>
              <c:f>Лист1!$B$7</c:f>
              <c:strCache>
                <c:ptCount val="1"/>
                <c:pt idx="0">
                  <c:v>Культура, кинематография, средства массовой информации</c:v>
                </c:pt>
              </c:strCache>
            </c:strRef>
          </c:tx>
          <c:spPr>
            <a:solidFill>
              <a:srgbClr val="FFCC00"/>
            </a:solidFill>
            <a:ln w="28594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5694331312034274E-3"/>
                  <c:y val="-9.76968393660661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899146227411229E-3"/>
                  <c:y val="-9.66782869262223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9587">
                <a:noFill/>
              </a:ln>
            </c:spPr>
            <c:txPr>
              <a:bodyPr/>
              <a:lstStyle/>
              <a:p>
                <a:pPr>
                  <a:defRPr sz="139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Лист1!$C$4:$D$5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Лист1!$C$7:$D$7</c:f>
              <c:numCache>
                <c:formatCode>General</c:formatCode>
                <c:ptCount val="2"/>
                <c:pt idx="0">
                  <c:v>102.7</c:v>
                </c:pt>
                <c:pt idx="1">
                  <c:v>111.1</c:v>
                </c:pt>
              </c:numCache>
            </c:numRef>
          </c:val>
        </c:ser>
        <c:ser>
          <c:idx val="2"/>
          <c:order val="2"/>
          <c:tx>
            <c:strRef>
              <c:f>Лист1!$B$8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rgbClr val="FF00FF"/>
            </a:solidFill>
            <a:ln w="28594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0730986212930281E-3"/>
                  <c:y val="2.76323419970527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0963284761818568E-3"/>
                  <c:y val="-8.00385078535321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9587">
                <a:noFill/>
              </a:ln>
            </c:spPr>
            <c:txPr>
              <a:bodyPr/>
              <a:lstStyle/>
              <a:p>
                <a:pPr>
                  <a:defRPr sz="139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Лист1!$C$4:$D$5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Лист1!$C$8:$D$8</c:f>
              <c:numCache>
                <c:formatCode>General</c:formatCode>
                <c:ptCount val="2"/>
                <c:pt idx="0">
                  <c:v>14</c:v>
                </c:pt>
                <c:pt idx="1">
                  <c:v>14</c:v>
                </c:pt>
              </c:numCache>
            </c:numRef>
          </c:val>
        </c:ser>
        <c:ser>
          <c:idx val="3"/>
          <c:order val="3"/>
          <c:tx>
            <c:strRef>
              <c:f>Лист1!$B$9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gradFill rotWithShape="0">
              <a:gsLst>
                <a:gs pos="0">
                  <a:srgbClr val="CC99FF">
                    <a:gamma/>
                    <a:tint val="0"/>
                    <a:invGamma/>
                  </a:srgbClr>
                </a:gs>
                <a:gs pos="100000">
                  <a:srgbClr val="CC99FF"/>
                </a:gs>
              </a:gsLst>
              <a:path path="rect">
                <a:fillToRect l="50000" t="50000" r="50000" b="50000"/>
              </a:path>
            </a:gradFill>
            <a:ln w="28594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8348568497903279E-3"/>
                  <c:y val="-5.88337245998485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014330105288565E-3"/>
                  <c:y val="2.26114534579033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9587">
                <a:noFill/>
              </a:ln>
            </c:spPr>
            <c:txPr>
              <a:bodyPr/>
              <a:lstStyle/>
              <a:p>
                <a:pPr>
                  <a:defRPr sz="139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Лист1!$C$4:$D$5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Лист1!$C$9:$D$9</c:f>
              <c:numCache>
                <c:formatCode>General</c:formatCode>
                <c:ptCount val="2"/>
                <c:pt idx="0">
                  <c:v>158.30000000000001</c:v>
                </c:pt>
                <c:pt idx="1">
                  <c:v>256.8</c:v>
                </c:pt>
              </c:numCache>
            </c:numRef>
          </c:val>
        </c:ser>
        <c:ser>
          <c:idx val="4"/>
          <c:order val="4"/>
          <c:tx>
            <c:strRef>
              <c:f>Лист1!$B$10</c:f>
              <c:strCache>
                <c:ptCount val="1"/>
                <c:pt idx="0">
                  <c:v>Всего расходов на социально-культурную сферу</c:v>
                </c:pt>
              </c:strCache>
            </c:strRef>
          </c:tx>
          <c:spPr>
            <a:solidFill>
              <a:srgbClr val="00FF00"/>
            </a:solidFill>
            <a:ln w="28594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5.732162789996078E-3"/>
                  <c:y val="-8.23487326414843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815729930310431E-3"/>
                  <c:y val="-2.2337512136380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9587">
                <a:noFill/>
              </a:ln>
            </c:spPr>
            <c:txPr>
              <a:bodyPr/>
              <a:lstStyle/>
              <a:p>
                <a:pPr>
                  <a:defRPr sz="139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Лист1!$C$4:$D$5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Лист1!$C$10:$D$10</c:f>
              <c:numCache>
                <c:formatCode>General</c:formatCode>
                <c:ptCount val="2"/>
                <c:pt idx="0">
                  <c:v>1716.7</c:v>
                </c:pt>
                <c:pt idx="1">
                  <c:v>1708.4999999999998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shape val="box"/>
        <c:axId val="34662656"/>
        <c:axId val="34676736"/>
        <c:axId val="0"/>
      </c:bar3DChart>
      <c:catAx>
        <c:axId val="34662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714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31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4676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6767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4662656"/>
        <c:crosses val="autoZero"/>
        <c:crossBetween val="between"/>
      </c:valAx>
      <c:spPr>
        <a:noFill/>
        <a:ln w="29587">
          <a:noFill/>
        </a:ln>
      </c:spPr>
    </c:plotArea>
    <c:legend>
      <c:legendPos val="r"/>
      <c:layout>
        <c:manualLayout>
          <c:xMode val="edge"/>
          <c:yMode val="edge"/>
          <c:x val="0.10067114093959731"/>
          <c:y val="0.75"/>
          <c:w val="0.71476510067114096"/>
          <c:h val="0.21171171171171171"/>
        </c:manualLayout>
      </c:layout>
      <c:overlay val="0"/>
      <c:spPr>
        <a:noFill/>
        <a:ln w="57187">
          <a:noFill/>
        </a:ln>
      </c:spPr>
      <c:txPr>
        <a:bodyPr/>
        <a:lstStyle/>
        <a:p>
          <a:pPr>
            <a:defRPr sz="1655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702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  <c:spPr>
        <a:solidFill>
          <a:srgbClr val="FFFFCC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6803966170895305E-2"/>
          <c:y val="9.7275208148650316E-2"/>
          <c:w val="0.88988764044943858"/>
          <c:h val="0.720315655907249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Лист1!$A$4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spPr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0" scaled="1"/>
            </a:gradFill>
            <a:ln w="962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6692915042657297E-3"/>
                  <c:y val="-5.9260165044567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568901472174449E-2"/>
                  <c:y val="-2.4062553916431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0142">
                <a:noFill/>
              </a:ln>
            </c:spPr>
            <c:txPr>
              <a:bodyPr/>
              <a:lstStyle/>
              <a:p>
                <a:pPr>
                  <a:defRPr sz="110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Лист1!$B$3:$E$3</c:f>
              <c:strCache>
                <c:ptCount val="2"/>
                <c:pt idx="0">
                  <c:v>на 01.01.2015</c:v>
                </c:pt>
                <c:pt idx="1">
                  <c:v>на 01.01.2016</c:v>
                </c:pt>
              </c:strCache>
            </c:strRef>
          </c:cat>
          <c:val>
            <c:numRef>
              <c:f>Лист1!$B$4:$E$4</c:f>
              <c:numCache>
                <c:formatCode>#,##0.0</c:formatCode>
                <c:ptCount val="2"/>
                <c:pt idx="0">
                  <c:v>200000</c:v>
                </c:pt>
                <c:pt idx="1">
                  <c:v>200000</c:v>
                </c:pt>
              </c:numCache>
            </c:numRef>
          </c:val>
        </c:ser>
        <c:ser>
          <c:idx val="3"/>
          <c:order val="1"/>
          <c:tx>
            <c:strRef>
              <c:f>Лист1!$A$5</c:f>
              <c:strCache>
                <c:ptCount val="1"/>
                <c:pt idx="0">
                  <c:v>Обязательства перед республиканским бюджетом</c:v>
                </c:pt>
              </c:strCache>
            </c:strRef>
          </c:tx>
          <c:spPr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1"/>
            </a:gradFill>
            <a:ln w="962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9851595210567154E-2"/>
                  <c:y val="-4.2112060657218321E-2"/>
                </c:manualLayout>
              </c:layout>
              <c:spPr>
                <a:noFill/>
                <a:ln w="20142">
                  <a:noFill/>
                </a:ln>
              </c:spPr>
              <c:txPr>
                <a:bodyPr/>
                <a:lstStyle/>
                <a:p>
                  <a:pPr>
                    <a:defRPr sz="1108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251331689315742E-2"/>
                  <c:y val="-5.8168478534996813E-2"/>
                </c:manualLayout>
              </c:layout>
              <c:spPr>
                <a:noFill/>
                <a:ln w="20142">
                  <a:noFill/>
                </a:ln>
              </c:spPr>
              <c:txPr>
                <a:bodyPr/>
                <a:lstStyle/>
                <a:p>
                  <a:pPr>
                    <a:defRPr sz="1108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0142">
                <a:noFill/>
              </a:ln>
            </c:spPr>
            <c:txPr>
              <a:bodyPr/>
              <a:lstStyle/>
              <a:p>
                <a:pPr>
                  <a:defRPr sz="952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Лист1!$B$3:$E$3</c:f>
              <c:strCache>
                <c:ptCount val="2"/>
                <c:pt idx="0">
                  <c:v>на 01.01.2015</c:v>
                </c:pt>
                <c:pt idx="1">
                  <c:v>на 01.01.2016</c:v>
                </c:pt>
              </c:strCache>
            </c:strRef>
          </c:cat>
          <c:val>
            <c:numRef>
              <c:f>Лист1!$B$5:$E$5</c:f>
              <c:numCache>
                <c:formatCode>#,##0.0</c:formatCode>
                <c:ptCount val="2"/>
                <c:pt idx="0">
                  <c:v>457427.4</c:v>
                </c:pt>
                <c:pt idx="1">
                  <c:v>495000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665472"/>
        <c:axId val="40667008"/>
        <c:axId val="0"/>
      </c:bar3DChart>
      <c:catAx>
        <c:axId val="40665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40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8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0667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066700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40665472"/>
        <c:crosses val="autoZero"/>
        <c:crossBetween val="between"/>
      </c:valAx>
      <c:spPr>
        <a:noFill/>
        <a:ln w="25464">
          <a:noFill/>
        </a:ln>
      </c:spPr>
    </c:plotArea>
    <c:legend>
      <c:legendPos val="r"/>
      <c:layout>
        <c:manualLayout>
          <c:xMode val="edge"/>
          <c:yMode val="edge"/>
          <c:x val="0.18705882352941178"/>
          <c:y val="0.90660592255125283"/>
          <c:w val="0.62235294117647055"/>
          <c:h val="9.3394077448747156E-2"/>
        </c:manualLayout>
      </c:layout>
      <c:overlay val="0"/>
      <c:spPr>
        <a:noFill/>
        <a:ln w="19243">
          <a:noFill/>
        </a:ln>
      </c:spPr>
      <c:txPr>
        <a:bodyPr/>
        <a:lstStyle/>
        <a:p>
          <a:pPr>
            <a:defRPr sz="872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32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50"/>
            </a:solidFill>
          </c:spPr>
          <c:explosion val="27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FFFF"/>
              </a:solidFill>
            </c:spPr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4.7845435408117179E-3"/>
                  <c:y val="-8.288428502528033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Налоговые доходы
</a:t>
                    </a:r>
                    <a:r>
                      <a:rPr lang="ru-RU" dirty="0" smtClean="0"/>
                      <a:t>943100,0 тыс.руб.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40%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Неналоговые доходы
</a:t>
                    </a:r>
                    <a:r>
                      <a:rPr lang="ru-RU" dirty="0" smtClean="0"/>
                      <a:t>211 552,5 тыс.руб.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9%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954705376446708E-2"/>
                  <c:y val="-0.25068308305921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Безвозмездные </a:t>
                    </a:r>
                    <a:r>
                      <a:rPr lang="ru-RU" dirty="0"/>
                      <a:t>поступления
</a:t>
                    </a:r>
                    <a:r>
                      <a:rPr lang="ru-RU" dirty="0" smtClean="0"/>
                      <a:t>1 228 874,3</a:t>
                    </a:r>
                  </a:p>
                  <a:p>
                    <a:r>
                      <a:rPr lang="ru-RU" dirty="0" smtClean="0"/>
                      <a:t> тыс. руб.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51%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943100</c:v>
                </c:pt>
                <c:pt idx="1">
                  <c:v>211552.5</c:v>
                </c:pt>
                <c:pt idx="2">
                  <c:v>1228874.3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9"/>
      <c:rotY val="20"/>
      <c:depthPercent val="40"/>
      <c:rAngAx val="1"/>
    </c:view3D>
    <c:floor>
      <c:thickness val="0"/>
      <c:spPr>
        <a:solidFill>
          <a:srgbClr val="99CCFF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0449320794148387E-2"/>
          <c:y val="2.7918781725888325E-2"/>
          <c:w val="0.93939393939393945"/>
          <c:h val="0.59644670050761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всего доходов</c:v>
                </c:pt>
              </c:strCache>
            </c:strRef>
          </c:tx>
          <c:spPr>
            <a:gradFill rotWithShape="0">
              <a:gsLst>
                <a:gs pos="0">
                  <a:srgbClr val="00CCFF"/>
                </a:gs>
                <a:gs pos="50000">
                  <a:srgbClr val="00CCFF">
                    <a:gamma/>
                    <a:tint val="2353"/>
                    <a:invGamma/>
                  </a:srgbClr>
                </a:gs>
                <a:gs pos="100000">
                  <a:srgbClr val="00CCFF"/>
                </a:gs>
              </a:gsLst>
              <a:lin ang="0" scaled="1"/>
            </a:gradFill>
            <a:ln w="31340">
              <a:solidFill>
                <a:srgbClr val="33CCCC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gradFill rotWithShape="0">
                <a:gsLst>
                  <a:gs pos="0">
                    <a:srgbClr val="00CCFF"/>
                  </a:gs>
                  <a:gs pos="50000">
                    <a:srgbClr val="00CCFF">
                      <a:gamma/>
                      <a:tint val="2353"/>
                      <a:invGamma/>
                    </a:srgbClr>
                  </a:gs>
                  <a:gs pos="100000">
                    <a:srgbClr val="00CCFF"/>
                  </a:gs>
                </a:gsLst>
                <a:lin ang="0" scaled="1"/>
              </a:gradFill>
              <a:ln w="31340">
                <a:solidFill>
                  <a:srgbClr val="0066CC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1.8327741753169667E-2"/>
                  <c:y val="-5.8301097380707503E-2"/>
                </c:manualLayout>
              </c:layout>
              <c:tx>
                <c:rich>
                  <a:bodyPr/>
                  <a:lstStyle/>
                  <a:p>
                    <a:pPr>
                      <a:defRPr sz="1726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dirty="0"/>
                      <a:t>2 </a:t>
                    </a:r>
                    <a:r>
                      <a:rPr lang="ru-RU" dirty="0" smtClean="0"/>
                      <a:t>083 358,0</a:t>
                    </a:r>
                    <a:endParaRPr lang="en-US" dirty="0"/>
                  </a:p>
                </c:rich>
              </c:tx>
              <c:spPr>
                <a:noFill/>
                <a:ln w="50692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6386182498883267"/>
                  <c:y val="-2.5173819192398133E-18"/>
                </c:manualLayout>
              </c:layout>
              <c:tx>
                <c:rich>
                  <a:bodyPr/>
                  <a:lstStyle/>
                  <a:p>
                    <a:pPr>
                      <a:defRPr sz="1726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2 418 067,3</a:t>
                    </a:r>
                    <a:endParaRPr lang="en-US" dirty="0"/>
                  </a:p>
                </c:rich>
              </c:tx>
              <c:spPr>
                <a:noFill/>
                <a:ln w="50692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50692">
                <a:noFill/>
              </a:ln>
            </c:spPr>
            <c:txPr>
              <a:bodyPr/>
              <a:lstStyle/>
              <a:p>
                <a:pPr>
                  <a:defRPr sz="2469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первона-чальный план</c:v>
                </c:pt>
                <c:pt idx="1">
                  <c:v>уточнен-               ный план</c:v>
                </c:pt>
              </c:strCache>
            </c:strRef>
          </c:cat>
          <c:val>
            <c:numRef>
              <c:f>Sheet1!$B$2:$C$2</c:f>
              <c:numCache>
                <c:formatCode>#,##0.00</c:formatCode>
                <c:ptCount val="2"/>
                <c:pt idx="0">
                  <c:v>2083358</c:v>
                </c:pt>
                <c:pt idx="1">
                  <c:v>2418067.2999999998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gapDepth val="0"/>
        <c:shape val="box"/>
        <c:axId val="5559424"/>
        <c:axId val="5560960"/>
        <c:axId val="0"/>
      </c:bar3DChart>
      <c:catAx>
        <c:axId val="5559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78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6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560960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5560960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5559424"/>
        <c:crosses val="autoZero"/>
        <c:crossBetween val="between"/>
        <c:majorUnit val="10000"/>
        <c:minorUnit val="9982.0210000000006"/>
      </c:valAx>
      <c:spPr>
        <a:noFill/>
        <a:ln w="2536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444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9"/>
      <c:rotY val="20"/>
      <c:depthPercent val="70"/>
      <c:rAngAx val="1"/>
    </c:view3D>
    <c:floor>
      <c:thickness val="0"/>
      <c:spPr>
        <a:solidFill>
          <a:srgbClr val="CCFFCC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2258064516129191E-2"/>
          <c:y val="2.8368794326241127E-2"/>
          <c:w val="0.94351050870566278"/>
          <c:h val="0.63633216364258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 и неналоговые</c:v>
                </c:pt>
              </c:strCache>
            </c:strRef>
          </c:tx>
          <c:spPr>
            <a:gradFill rotWithShape="0">
              <a:gsLst>
                <a:gs pos="0">
                  <a:srgbClr val="00FF00"/>
                </a:gs>
                <a:gs pos="100000">
                  <a:srgbClr val="00FF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22663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0.13238452642680598"/>
                  <c:y val="3.7055297065139582E-2"/>
                </c:manualLayout>
              </c:layout>
              <c:tx>
                <c:rich>
                  <a:bodyPr/>
                  <a:lstStyle/>
                  <a:p>
                    <a:pPr>
                      <a:defRPr sz="1797"/>
                    </a:pPr>
                    <a:r>
                      <a:rPr lang="ru-RU" sz="1799" dirty="0" smtClean="0"/>
                      <a:t>1</a:t>
                    </a:r>
                    <a:r>
                      <a:rPr lang="ru-RU" sz="1799" baseline="0" dirty="0" smtClean="0"/>
                      <a:t> 109 826,4</a:t>
                    </a:r>
                    <a:endParaRPr lang="ru-RU" sz="1799" dirty="0" smtClean="0"/>
                  </a:p>
                  <a:p>
                    <a:pPr>
                      <a:defRPr sz="1797"/>
                    </a:pPr>
                    <a:endParaRPr lang="en-US" sz="1800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6371678563919154"/>
                  <c:y val="5.9782608695652183E-2"/>
                </c:manualLayout>
              </c:layout>
              <c:tx>
                <c:rich>
                  <a:bodyPr/>
                  <a:lstStyle/>
                  <a:p>
                    <a:pPr>
                      <a:defRPr sz="1798"/>
                    </a:pPr>
                    <a:r>
                      <a:rPr lang="ru-RU" sz="1799" dirty="0" smtClean="0"/>
                      <a:t>1 154</a:t>
                    </a:r>
                    <a:r>
                      <a:rPr lang="ru-RU" sz="1799" baseline="0" dirty="0" smtClean="0"/>
                      <a:t> 652,5</a:t>
                    </a:r>
                    <a:endParaRPr lang="en-US" sz="1800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первона-чальный план </c:v>
                </c:pt>
                <c:pt idx="1">
                  <c:v>уточненный план</c:v>
                </c:pt>
              </c:strCache>
            </c:strRef>
          </c:cat>
          <c:val>
            <c:numRef>
              <c:f>Sheet1!$B$2:$C$2</c:f>
              <c:numCache>
                <c:formatCode>#,##0.00</c:formatCode>
                <c:ptCount val="2"/>
                <c:pt idx="0">
                  <c:v>1109826.3999999999</c:v>
                </c:pt>
                <c:pt idx="1">
                  <c:v>1154652.5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gapDepth val="68"/>
        <c:shape val="box"/>
        <c:axId val="5598592"/>
        <c:axId val="6964352"/>
        <c:axId val="0"/>
      </c:bar3DChart>
      <c:catAx>
        <c:axId val="5598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5667">
            <a:solidFill>
              <a:schemeClr val="tx1"/>
            </a:solidFill>
            <a:prstDash val="solid"/>
          </a:ln>
        </c:spPr>
        <c:txPr>
          <a:bodyPr rot="0" vert="horz" anchor="ctr" anchorCtr="0"/>
          <a:lstStyle/>
          <a:p>
            <a:pPr>
              <a:defRPr sz="1196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964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64352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5598592"/>
        <c:crosses val="autoZero"/>
        <c:crossBetween val="between"/>
        <c:majorUnit val="10000"/>
      </c:valAx>
      <c:spPr>
        <a:noFill/>
        <a:ln w="2538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321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9"/>
      <c:rotY val="20"/>
      <c:depthPercent val="60"/>
      <c:rAngAx val="1"/>
    </c:view3D>
    <c:floor>
      <c:thickness val="0"/>
      <c:spPr>
        <a:solidFill>
          <a:srgbClr val="FFCC0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5288412916275375E-2"/>
          <c:y val="3.6001916759788965E-3"/>
          <c:w val="0.92619392185238758"/>
          <c:h val="0.707774798927613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solidFill>
              <a:srgbClr val="FF99CC"/>
            </a:solidFill>
            <a:ln w="1977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5871559633027525E-3"/>
                  <c:y val="-6.5306101460356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8577985870925012"/>
                  <c:y val="2.4214093491478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первоначальный план</c:v>
                </c:pt>
                <c:pt idx="1">
                  <c:v>уточненный план</c:v>
                </c:pt>
              </c:strCache>
            </c:strRef>
          </c:cat>
          <c:val>
            <c:numRef>
              <c:f>Sheet1!$B$2:$C$2</c:f>
              <c:numCache>
                <c:formatCode>#,##0.00</c:formatCode>
                <c:ptCount val="2"/>
                <c:pt idx="0">
                  <c:v>973531.6</c:v>
                </c:pt>
                <c:pt idx="1">
                  <c:v>1228874.3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gapDepth val="10"/>
        <c:shape val="box"/>
        <c:axId val="5588480"/>
        <c:axId val="5590016"/>
        <c:axId val="0"/>
      </c:bar3DChart>
      <c:catAx>
        <c:axId val="5588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574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590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90016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5588480"/>
        <c:crosses val="autoZero"/>
        <c:crossBetween val="between"/>
      </c:valAx>
      <c:spPr>
        <a:noFill/>
        <a:ln w="2540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325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71517996870108"/>
          <c:y val="3.9735099337748346E-2"/>
          <c:w val="0.62441314553990557"/>
          <c:h val="0.771523178807945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9598863784324651E-2"/>
                  <c:y val="-2.7761443502426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46124325843082E-2"/>
                  <c:y val="4.0935148451712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399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885625</c:v>
                </c:pt>
                <c:pt idx="1">
                  <c:v>943100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dLbl>
              <c:idx val="0"/>
              <c:layout>
                <c:manualLayout>
                  <c:x val="2.4813429000226192E-2"/>
                  <c:y val="-1.6293104026958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124325843081503E-2"/>
                  <c:y val="-6.5298615166710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399" b="1" baseline="0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 formatCode="General">
                  <c:v>182833.9</c:v>
                </c:pt>
                <c:pt idx="1">
                  <c:v>211552.5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4534528"/>
        <c:axId val="34536064"/>
        <c:axId val="0"/>
      </c:bar3DChart>
      <c:catAx>
        <c:axId val="3453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536064"/>
        <c:crosses val="autoZero"/>
        <c:auto val="1"/>
        <c:lblAlgn val="ctr"/>
        <c:lblOffset val="100"/>
        <c:noMultiLvlLbl val="0"/>
      </c:catAx>
      <c:valAx>
        <c:axId val="3453606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385" baseline="0"/>
            </a:pPr>
            <a:endParaRPr lang="ru-RU"/>
          </a:p>
        </c:txPr>
        <c:crossAx val="34534528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78168362627197052"/>
          <c:y val="0.42348754448398573"/>
          <c:w val="0.20814061054579097"/>
          <c:h val="0.1494661921708184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81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7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32520880001193E-2"/>
          <c:y val="9.3771091784525723E-2"/>
          <c:w val="0.93208165248556218"/>
          <c:h val="0.90507287622966293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cene3d>
          <a:camera prst="orthographicFront"/>
          <a:lightRig rig="threePt" dir="t"/>
        </a:scene3d>
        <a:sp3d>
          <a:bevelT h="6350"/>
        </a:sp3d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 h="6350"/>
      <a:bevelB w="6350"/>
    </a:sp3d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7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32520880001193E-2"/>
          <c:y val="9.3771091784525723E-2"/>
          <c:w val="0.93208165248556218"/>
          <c:h val="0.90507287622966293"/>
        </c:manualLayout>
      </c:layout>
      <c:pie3DChart>
        <c:varyColors val="1"/>
        <c:ser>
          <c:idx val="0"/>
          <c:order val="0"/>
          <c:explosion val="26"/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0000FF"/>
              </a:solidFill>
            </c:spPr>
          </c:dPt>
          <c:dLbls>
            <c:dLbl>
              <c:idx val="0"/>
              <c:layout>
                <c:manualLayout>
                  <c:x val="-0.13640036938687741"/>
                  <c:y val="-0.17394536103019897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2160616534884069"/>
                  <c:y val="0.1904718897213786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1742386031539104E-2"/>
                  <c:y val="2.6925148088315268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7000511801094863E-2"/>
                  <c:y val="1.855927136733142E-3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6.2411361984305178E-2"/>
                  <c:y val="2.2942762201045411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</c:dLbl>
            <c:showLegendKey val="1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'за 2014 год '!$A$17:$A$21</c:f>
              <c:strCache>
                <c:ptCount val="5"/>
                <c:pt idx="0">
                  <c:v>налог на доходы физических лиц</c:v>
                </c:pt>
                <c:pt idx="1">
                  <c:v>ЕНВД</c:v>
                </c:pt>
                <c:pt idx="2">
                  <c:v>акцизы</c:v>
                </c:pt>
                <c:pt idx="3">
                  <c:v>УСН</c:v>
                </c:pt>
                <c:pt idx="4">
                  <c:v>остальные</c:v>
                </c:pt>
              </c:strCache>
            </c:strRef>
          </c:cat>
          <c:val>
            <c:numRef>
              <c:f>'за 2014 год '!$B$17:$B$21</c:f>
              <c:numCache>
                <c:formatCode>#,##0.00</c:formatCode>
                <c:ptCount val="5"/>
                <c:pt idx="0">
                  <c:v>750213.9</c:v>
                </c:pt>
                <c:pt idx="1">
                  <c:v>7897.8</c:v>
                </c:pt>
                <c:pt idx="2">
                  <c:v>40164.9</c:v>
                </c:pt>
                <c:pt idx="3">
                  <c:v>28312.6</c:v>
                </c:pt>
                <c:pt idx="4">
                  <c:v>10630.299999999967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cene3d>
          <a:camera prst="orthographicFront"/>
          <a:lightRig rig="threePt" dir="t"/>
        </a:scene3d>
        <a:sp3d>
          <a:bevelT h="6350"/>
        </a:sp3d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 h="6350"/>
      <a:bevelB w="6350"/>
    </a:sp3d>
  </c:sp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44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3142857142857148E-2"/>
          <c:y val="1.1811023622047296E-2"/>
          <c:w val="0.91085714285714259"/>
          <c:h val="0.89173228346456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'фин пом'!$B$1</c:f>
              <c:strCache>
                <c:ptCount val="1"/>
                <c:pt idx="0">
                  <c:v>2014 год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15495">
              <a:solidFill>
                <a:srgbClr val="000000"/>
              </a:solidFill>
              <a:prstDash val="solid"/>
            </a:ln>
          </c:spPr>
          <c:invertIfNegative val="0"/>
          <c:dLbls>
            <c:delete val="1"/>
          </c:dLbls>
          <c:cat>
            <c:strRef>
              <c:f>'фин пом'!$A$2:$A$5</c:f>
              <c:strCache>
                <c:ptCount val="4"/>
                <c:pt idx="0">
                  <c:v>НДФЛ</c:v>
                </c:pt>
                <c:pt idx="1">
                  <c:v>УСН</c:v>
                </c:pt>
                <c:pt idx="2">
                  <c:v>ЕНВД</c:v>
                </c:pt>
                <c:pt idx="3">
                  <c:v>Транспортный налог</c:v>
                </c:pt>
              </c:strCache>
            </c:strRef>
          </c:cat>
          <c:val>
            <c:numRef>
              <c:f>'фин пом'!$B$2:$B$5</c:f>
              <c:numCache>
                <c:formatCode>#,##0.0</c:formatCode>
                <c:ptCount val="4"/>
                <c:pt idx="0">
                  <c:v>676448</c:v>
                </c:pt>
                <c:pt idx="1">
                  <c:v>28072.5</c:v>
                </c:pt>
                <c:pt idx="2">
                  <c:v>9396.7000000000007</c:v>
                </c:pt>
                <c:pt idx="3">
                  <c:v>13814</c:v>
                </c:pt>
              </c:numCache>
            </c:numRef>
          </c:val>
        </c:ser>
        <c:ser>
          <c:idx val="1"/>
          <c:order val="1"/>
          <c:tx>
            <c:strRef>
              <c:f>'фин пом'!$C$1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15495">
              <a:solidFill>
                <a:srgbClr val="000000"/>
              </a:solidFill>
              <a:prstDash val="solid"/>
            </a:ln>
          </c:spPr>
          <c:invertIfNegative val="0"/>
          <c:dLbls>
            <c:delete val="1"/>
          </c:dLbls>
          <c:cat>
            <c:strRef>
              <c:f>'фин пом'!$A$2:$A$5</c:f>
              <c:strCache>
                <c:ptCount val="4"/>
                <c:pt idx="0">
                  <c:v>НДФЛ</c:v>
                </c:pt>
                <c:pt idx="1">
                  <c:v>УСН</c:v>
                </c:pt>
                <c:pt idx="2">
                  <c:v>ЕНВД</c:v>
                </c:pt>
                <c:pt idx="3">
                  <c:v>Транспортный налог</c:v>
                </c:pt>
              </c:strCache>
            </c:strRef>
          </c:cat>
          <c:val>
            <c:numRef>
              <c:f>'фин пом'!$C$2:$C$5</c:f>
              <c:numCache>
                <c:formatCode>#,##0.0</c:formatCode>
                <c:ptCount val="4"/>
                <c:pt idx="0">
                  <c:v>750213.9</c:v>
                </c:pt>
                <c:pt idx="1">
                  <c:v>28312.6</c:v>
                </c:pt>
                <c:pt idx="2">
                  <c:v>7897.8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7"/>
        <c:shape val="box"/>
        <c:axId val="36233984"/>
        <c:axId val="36235520"/>
        <c:axId val="0"/>
      </c:bar3DChart>
      <c:catAx>
        <c:axId val="36233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87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6235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235520"/>
        <c:scaling>
          <c:orientation val="minMax"/>
          <c:max val="250000"/>
          <c:min val="0"/>
        </c:scaling>
        <c:delete val="0"/>
        <c:axPos val="l"/>
        <c:majorGridlines>
          <c:spPr>
            <a:ln w="3876">
              <a:solidFill>
                <a:srgbClr val="C0C0C0"/>
              </a:solidFill>
              <a:prstDash val="lgDash"/>
            </a:ln>
          </c:spPr>
        </c:majorGridlines>
        <c:numFmt formatCode="#,##0.0" sourceLinked="1"/>
        <c:majorTickMark val="out"/>
        <c:minorTickMark val="none"/>
        <c:tickLblPos val="nextTo"/>
        <c:spPr>
          <a:ln w="387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6233984"/>
        <c:crosses val="autoZero"/>
        <c:crossBetween val="between"/>
        <c:majorUnit val="50000"/>
        <c:minorUnit val="500"/>
      </c:valAx>
      <c:spPr>
        <a:noFill/>
        <a:ln w="25394">
          <a:noFill/>
        </a:ln>
      </c:spPr>
    </c:plotArea>
    <c:legend>
      <c:legendPos val="r"/>
      <c:layout>
        <c:manualLayout>
          <c:xMode val="edge"/>
          <c:yMode val="edge"/>
          <c:x val="0.10147441457068518"/>
          <c:y val="0.94871794871794879"/>
          <c:w val="0.87857762359063307"/>
          <c:h val="4.6474358974358969E-2"/>
        </c:manualLayout>
      </c:layout>
      <c:overlay val="0"/>
      <c:spPr>
        <a:noFill/>
        <a:ln w="30991">
          <a:noFill/>
        </a:ln>
      </c:spPr>
      <c:txPr>
        <a:bodyPr/>
        <a:lstStyle/>
        <a:p>
          <a:pPr>
            <a:defRPr sz="1604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C1A2F7-7505-43F9-BB8E-F6DFA497E5F0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70A8AD-F322-4B9F-BB91-D3603DC679C4}">
      <dgm:prSet phldrT="[Текст]" custT="1"/>
      <dgm:spPr/>
      <dgm:t>
        <a:bodyPr/>
        <a:lstStyle/>
        <a:p>
          <a:r>
            <a:rPr lang="ru-RU" sz="1600" dirty="0" smtClean="0"/>
            <a:t>1 место - </a:t>
          </a:r>
          <a:r>
            <a:rPr lang="ru-RU" sz="2000" b="1" dirty="0" smtClean="0"/>
            <a:t>образование</a:t>
          </a:r>
          <a:r>
            <a:rPr lang="ru-RU" sz="1600" dirty="0" smtClean="0"/>
            <a:t>, 1 558 894,0 тыс. руб. (3 %)</a:t>
          </a:r>
          <a:endParaRPr lang="ru-RU" sz="1600" dirty="0"/>
        </a:p>
      </dgm:t>
    </dgm:pt>
    <dgm:pt modelId="{E9CD8FEF-9551-4C85-B08C-59119A0FC976}" type="parTrans" cxnId="{9D181667-03B9-4AA0-B159-A8A70B1BF598}">
      <dgm:prSet/>
      <dgm:spPr/>
      <dgm:t>
        <a:bodyPr/>
        <a:lstStyle/>
        <a:p>
          <a:endParaRPr lang="ru-RU"/>
        </a:p>
      </dgm:t>
    </dgm:pt>
    <dgm:pt modelId="{9E827A68-BCB2-40FC-8FEF-EC0827EE8701}" type="sibTrans" cxnId="{9D181667-03B9-4AA0-B159-A8A70B1BF598}">
      <dgm:prSet/>
      <dgm:spPr/>
      <dgm:t>
        <a:bodyPr/>
        <a:lstStyle/>
        <a:p>
          <a:endParaRPr lang="ru-RU"/>
        </a:p>
      </dgm:t>
    </dgm:pt>
    <dgm:pt modelId="{B40C8003-A31C-49C8-9D34-C48EBC75CD23}">
      <dgm:prSet phldrT="[Текст]" custT="1"/>
      <dgm:spPr/>
      <dgm:t>
        <a:bodyPr/>
        <a:lstStyle/>
        <a:p>
          <a:r>
            <a:rPr lang="ru-RU" sz="1600" dirty="0" smtClean="0"/>
            <a:t>2 место - </a:t>
          </a:r>
          <a:r>
            <a:rPr lang="ru-RU" sz="2000" b="1" dirty="0" smtClean="0"/>
            <a:t>жилищно-коммунальное хозяйство</a:t>
          </a:r>
          <a:r>
            <a:rPr lang="ru-RU" sz="1600" dirty="0" smtClean="0"/>
            <a:t>, 1 426 323,6тыс. руб. (27 %)</a:t>
          </a:r>
          <a:endParaRPr lang="ru-RU" sz="1600" dirty="0"/>
        </a:p>
      </dgm:t>
    </dgm:pt>
    <dgm:pt modelId="{B1A7D1FD-F17E-4302-826A-21CDC63FA1E8}" type="parTrans" cxnId="{C7F5191E-F3E0-431C-A11F-A796973F1460}">
      <dgm:prSet/>
      <dgm:spPr/>
      <dgm:t>
        <a:bodyPr/>
        <a:lstStyle/>
        <a:p>
          <a:endParaRPr lang="ru-RU"/>
        </a:p>
      </dgm:t>
    </dgm:pt>
    <dgm:pt modelId="{F19D4B93-2145-4BC3-83FA-E3584D5893A5}" type="sibTrans" cxnId="{C7F5191E-F3E0-431C-A11F-A796973F1460}">
      <dgm:prSet/>
      <dgm:spPr/>
      <dgm:t>
        <a:bodyPr/>
        <a:lstStyle/>
        <a:p>
          <a:endParaRPr lang="ru-RU"/>
        </a:p>
      </dgm:t>
    </dgm:pt>
    <dgm:pt modelId="{788D5E2D-0706-4031-BBBA-7727499D282D}">
      <dgm:prSet phldrT="[Текст]" custT="1"/>
      <dgm:spPr/>
      <dgm:t>
        <a:bodyPr/>
        <a:lstStyle/>
        <a:p>
          <a:r>
            <a:rPr lang="ru-RU" sz="1600" dirty="0" smtClean="0"/>
            <a:t>3 место – </a:t>
          </a:r>
          <a:r>
            <a:rPr lang="ru-RU" sz="2000" b="1" dirty="0" smtClean="0"/>
            <a:t>здравоохранение</a:t>
          </a:r>
          <a:r>
            <a:rPr lang="ru-RU" sz="1600" dirty="0" smtClean="0"/>
            <a:t>, 538 242,1тыс. руб. (10 %)</a:t>
          </a:r>
          <a:endParaRPr lang="ru-RU" sz="1600" dirty="0"/>
        </a:p>
      </dgm:t>
    </dgm:pt>
    <dgm:pt modelId="{3FBAFEB4-D40C-4B49-B674-47EBEAC96EAE}" type="parTrans" cxnId="{F2E58D7F-CE46-4ED9-B156-4D48D582FB24}">
      <dgm:prSet/>
      <dgm:spPr/>
      <dgm:t>
        <a:bodyPr/>
        <a:lstStyle/>
        <a:p>
          <a:endParaRPr lang="ru-RU"/>
        </a:p>
      </dgm:t>
    </dgm:pt>
    <dgm:pt modelId="{96846E63-5BD3-474E-9AEF-627010400CE3}" type="sibTrans" cxnId="{F2E58D7F-CE46-4ED9-B156-4D48D582FB24}">
      <dgm:prSet/>
      <dgm:spPr/>
      <dgm:t>
        <a:bodyPr/>
        <a:lstStyle/>
        <a:p>
          <a:endParaRPr lang="ru-RU"/>
        </a:p>
      </dgm:t>
    </dgm:pt>
    <dgm:pt modelId="{7096C51F-09F2-4951-B108-E99F147F1DCF}">
      <dgm:prSet custT="1"/>
      <dgm:spPr/>
      <dgm:t>
        <a:bodyPr/>
        <a:lstStyle/>
        <a:p>
          <a:r>
            <a:rPr lang="ru-RU" sz="1600" dirty="0" smtClean="0"/>
            <a:t>4 место – </a:t>
          </a:r>
          <a:r>
            <a:rPr lang="ru-RU" sz="1800" b="1" dirty="0" smtClean="0"/>
            <a:t>межбюджетные трансферты поселениям</a:t>
          </a:r>
          <a:r>
            <a:rPr lang="ru-RU" sz="1600" dirty="0" smtClean="0"/>
            <a:t>, 377 162,3 тыс. руб. (7 %)</a:t>
          </a:r>
          <a:endParaRPr lang="ru-RU" sz="1600" dirty="0"/>
        </a:p>
      </dgm:t>
    </dgm:pt>
    <dgm:pt modelId="{AC0F6F45-FE02-4291-A7DD-BBA9483ACE75}" type="parTrans" cxnId="{97E324F1-C0D5-43CA-A108-D34BD1C0AB39}">
      <dgm:prSet/>
      <dgm:spPr/>
      <dgm:t>
        <a:bodyPr/>
        <a:lstStyle/>
        <a:p>
          <a:endParaRPr lang="ru-RU"/>
        </a:p>
      </dgm:t>
    </dgm:pt>
    <dgm:pt modelId="{F3B9BDCC-E018-48E7-8D01-FC5A97914CB6}" type="sibTrans" cxnId="{97E324F1-C0D5-43CA-A108-D34BD1C0AB39}">
      <dgm:prSet/>
      <dgm:spPr/>
      <dgm:t>
        <a:bodyPr/>
        <a:lstStyle/>
        <a:p>
          <a:endParaRPr lang="ru-RU"/>
        </a:p>
      </dgm:t>
    </dgm:pt>
    <dgm:pt modelId="{CBE00A36-8CEC-424B-9CE4-D82CF38020B7}">
      <dgm:prSet custT="1"/>
      <dgm:spPr/>
      <dgm:t>
        <a:bodyPr/>
        <a:lstStyle/>
        <a:p>
          <a:r>
            <a:rPr lang="ru-RU" sz="1600" dirty="0" smtClean="0"/>
            <a:t>5 место - </a:t>
          </a:r>
          <a:r>
            <a:rPr lang="ru-RU" sz="2000" b="1" dirty="0" smtClean="0"/>
            <a:t>общегосударственные вопросы</a:t>
          </a:r>
          <a:r>
            <a:rPr lang="ru-RU" sz="1600" dirty="0" smtClean="0"/>
            <a:t>, 341 554,2 тыс. руб. (6 %)</a:t>
          </a:r>
          <a:endParaRPr lang="ru-RU" sz="1600" dirty="0"/>
        </a:p>
      </dgm:t>
    </dgm:pt>
    <dgm:pt modelId="{D7559A3C-5984-4C5F-9B17-7B5FE9FAF6E8}" type="parTrans" cxnId="{1E181923-F606-4367-A0A3-9DF470D7B3C9}">
      <dgm:prSet/>
      <dgm:spPr/>
      <dgm:t>
        <a:bodyPr/>
        <a:lstStyle/>
        <a:p>
          <a:endParaRPr lang="ru-RU"/>
        </a:p>
      </dgm:t>
    </dgm:pt>
    <dgm:pt modelId="{D5DC2A36-0FCB-4A94-B3C8-9A940DCD85D0}" type="sibTrans" cxnId="{1E181923-F606-4367-A0A3-9DF470D7B3C9}">
      <dgm:prSet/>
      <dgm:spPr/>
      <dgm:t>
        <a:bodyPr/>
        <a:lstStyle/>
        <a:p>
          <a:endParaRPr lang="ru-RU"/>
        </a:p>
      </dgm:t>
    </dgm:pt>
    <dgm:pt modelId="{0C93C1BF-997A-420E-85EF-35481BEF60F1}" type="pres">
      <dgm:prSet presAssocID="{82C1A2F7-7505-43F9-BB8E-F6DFA497E5F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D8AE4B30-8671-43BB-8826-789814994687}" type="pres">
      <dgm:prSet presAssocID="{82C1A2F7-7505-43F9-BB8E-F6DFA497E5F0}" presName="pyramid" presStyleLbl="node1" presStyleIdx="0" presStyleCnt="1" custLinFactNeighborX="-11608"/>
      <dgm:spPr>
        <a:solidFill>
          <a:srgbClr val="362BC3"/>
        </a:solidFill>
        <a:ln>
          <a:solidFill>
            <a:schemeClr val="accent1"/>
          </a:solidFill>
        </a:ln>
      </dgm:spPr>
    </dgm:pt>
    <dgm:pt modelId="{F4DDAFA7-0E13-4881-BB84-F25465F54188}" type="pres">
      <dgm:prSet presAssocID="{82C1A2F7-7505-43F9-BB8E-F6DFA497E5F0}" presName="theList" presStyleCnt="0"/>
      <dgm:spPr/>
    </dgm:pt>
    <dgm:pt modelId="{AEC60166-9A95-4844-999E-5D555999CD02}" type="pres">
      <dgm:prSet presAssocID="{C870A8AD-F322-4B9F-BB91-D3603DC679C4}" presName="aNode" presStyleLbl="fgAcc1" presStyleIdx="0" presStyleCnt="5" custAng="0" custScaleY="165761" custLinFactY="-21239" custLinFactNeighborX="267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697CAC-3AB8-4B84-B043-14AD223658C1}" type="pres">
      <dgm:prSet presAssocID="{C870A8AD-F322-4B9F-BB91-D3603DC679C4}" presName="aSpace" presStyleCnt="0"/>
      <dgm:spPr/>
    </dgm:pt>
    <dgm:pt modelId="{741D02DA-440F-461D-B7C8-B66025D1526B}" type="pres">
      <dgm:prSet presAssocID="{B40C8003-A31C-49C8-9D34-C48EBC75CD23}" presName="aNode" presStyleLbl="fgAcc1" presStyleIdx="1" presStyleCnt="5" custScaleY="308331" custLinFactY="-16649" custLinFactNeighborX="333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17C829-AEB4-4859-970D-A32291DC192F}" type="pres">
      <dgm:prSet presAssocID="{B40C8003-A31C-49C8-9D34-C48EBC75CD23}" presName="aSpace" presStyleCnt="0"/>
      <dgm:spPr/>
    </dgm:pt>
    <dgm:pt modelId="{5A217C64-ACE9-4870-9285-015028409749}" type="pres">
      <dgm:prSet presAssocID="{788D5E2D-0706-4031-BBBA-7727499D282D}" presName="aNode" presStyleLbl="fgAcc1" presStyleIdx="2" presStyleCnt="5" custScaleY="286264" custLinFactY="-19035" custLinFactNeighborX="333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29767C-DB4D-4A86-9A43-096632CC29A9}" type="pres">
      <dgm:prSet presAssocID="{788D5E2D-0706-4031-BBBA-7727499D282D}" presName="aSpace" presStyleCnt="0"/>
      <dgm:spPr/>
    </dgm:pt>
    <dgm:pt modelId="{547AC031-B965-4BBE-9802-D43145D9E8A7}" type="pres">
      <dgm:prSet presAssocID="{7096C51F-09F2-4951-B108-E99F147F1DCF}" presName="aNode" presStyleLbl="fgAcc1" presStyleIdx="3" presStyleCnt="5" custScaleY="295692" custLinFactNeighborX="3333" custLinFactNeighborY="-94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A74CC2-8DDC-430E-AE45-7D5AD92B1F6E}" type="pres">
      <dgm:prSet presAssocID="{7096C51F-09F2-4951-B108-E99F147F1DCF}" presName="aSpace" presStyleCnt="0"/>
      <dgm:spPr/>
    </dgm:pt>
    <dgm:pt modelId="{C1C42924-E828-4E46-A330-3E64BD2EF635}" type="pres">
      <dgm:prSet presAssocID="{CBE00A36-8CEC-424B-9CE4-D82CF38020B7}" presName="aNode" presStyleLbl="fgAcc1" presStyleIdx="4" presStyleCnt="5" custScaleY="382240" custLinFactY="20152" custLinFactNeighborX="333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8C8DCF-B2C0-4F15-B270-ED0820344A85}" type="pres">
      <dgm:prSet presAssocID="{CBE00A36-8CEC-424B-9CE4-D82CF38020B7}" presName="aSpace" presStyleCnt="0"/>
      <dgm:spPr/>
    </dgm:pt>
  </dgm:ptLst>
  <dgm:cxnLst>
    <dgm:cxn modelId="{1F6D2B78-F01B-43FC-85C2-B1B48FE462EA}" type="presOf" srcId="{7096C51F-09F2-4951-B108-E99F147F1DCF}" destId="{547AC031-B965-4BBE-9802-D43145D9E8A7}" srcOrd="0" destOrd="0" presId="urn:microsoft.com/office/officeart/2005/8/layout/pyramid2"/>
    <dgm:cxn modelId="{75E1595D-DDD7-434D-9BEC-66924E37EF99}" type="presOf" srcId="{82C1A2F7-7505-43F9-BB8E-F6DFA497E5F0}" destId="{0C93C1BF-997A-420E-85EF-35481BEF60F1}" srcOrd="0" destOrd="0" presId="urn:microsoft.com/office/officeart/2005/8/layout/pyramid2"/>
    <dgm:cxn modelId="{C7F5191E-F3E0-431C-A11F-A796973F1460}" srcId="{82C1A2F7-7505-43F9-BB8E-F6DFA497E5F0}" destId="{B40C8003-A31C-49C8-9D34-C48EBC75CD23}" srcOrd="1" destOrd="0" parTransId="{B1A7D1FD-F17E-4302-826A-21CDC63FA1E8}" sibTransId="{F19D4B93-2145-4BC3-83FA-E3584D5893A5}"/>
    <dgm:cxn modelId="{1E181923-F606-4367-A0A3-9DF470D7B3C9}" srcId="{82C1A2F7-7505-43F9-BB8E-F6DFA497E5F0}" destId="{CBE00A36-8CEC-424B-9CE4-D82CF38020B7}" srcOrd="4" destOrd="0" parTransId="{D7559A3C-5984-4C5F-9B17-7B5FE9FAF6E8}" sibTransId="{D5DC2A36-0FCB-4A94-B3C8-9A940DCD85D0}"/>
    <dgm:cxn modelId="{9D181667-03B9-4AA0-B159-A8A70B1BF598}" srcId="{82C1A2F7-7505-43F9-BB8E-F6DFA497E5F0}" destId="{C870A8AD-F322-4B9F-BB91-D3603DC679C4}" srcOrd="0" destOrd="0" parTransId="{E9CD8FEF-9551-4C85-B08C-59119A0FC976}" sibTransId="{9E827A68-BCB2-40FC-8FEF-EC0827EE8701}"/>
    <dgm:cxn modelId="{BA8CA823-F72D-434C-ADC2-318FAD67E072}" type="presOf" srcId="{788D5E2D-0706-4031-BBBA-7727499D282D}" destId="{5A217C64-ACE9-4870-9285-015028409749}" srcOrd="0" destOrd="0" presId="urn:microsoft.com/office/officeart/2005/8/layout/pyramid2"/>
    <dgm:cxn modelId="{72D43FD5-7B00-4CB6-AF44-39D86F48064D}" type="presOf" srcId="{C870A8AD-F322-4B9F-BB91-D3603DC679C4}" destId="{AEC60166-9A95-4844-999E-5D555999CD02}" srcOrd="0" destOrd="0" presId="urn:microsoft.com/office/officeart/2005/8/layout/pyramid2"/>
    <dgm:cxn modelId="{F2E58D7F-CE46-4ED9-B156-4D48D582FB24}" srcId="{82C1A2F7-7505-43F9-BB8E-F6DFA497E5F0}" destId="{788D5E2D-0706-4031-BBBA-7727499D282D}" srcOrd="2" destOrd="0" parTransId="{3FBAFEB4-D40C-4B49-B674-47EBEAC96EAE}" sibTransId="{96846E63-5BD3-474E-9AEF-627010400CE3}"/>
    <dgm:cxn modelId="{FC992E6A-D8DA-47E7-B7D4-937EAF0464C9}" type="presOf" srcId="{B40C8003-A31C-49C8-9D34-C48EBC75CD23}" destId="{741D02DA-440F-461D-B7C8-B66025D1526B}" srcOrd="0" destOrd="0" presId="urn:microsoft.com/office/officeart/2005/8/layout/pyramid2"/>
    <dgm:cxn modelId="{97E324F1-C0D5-43CA-A108-D34BD1C0AB39}" srcId="{82C1A2F7-7505-43F9-BB8E-F6DFA497E5F0}" destId="{7096C51F-09F2-4951-B108-E99F147F1DCF}" srcOrd="3" destOrd="0" parTransId="{AC0F6F45-FE02-4291-A7DD-BBA9483ACE75}" sibTransId="{F3B9BDCC-E018-48E7-8D01-FC5A97914CB6}"/>
    <dgm:cxn modelId="{C5E0FEC6-3A13-41EE-86DA-37AAC407D370}" type="presOf" srcId="{CBE00A36-8CEC-424B-9CE4-D82CF38020B7}" destId="{C1C42924-E828-4E46-A330-3E64BD2EF635}" srcOrd="0" destOrd="0" presId="urn:microsoft.com/office/officeart/2005/8/layout/pyramid2"/>
    <dgm:cxn modelId="{F7E65E37-A723-4ED9-BCB0-7EF2A1E4C729}" type="presParOf" srcId="{0C93C1BF-997A-420E-85EF-35481BEF60F1}" destId="{D8AE4B30-8671-43BB-8826-789814994687}" srcOrd="0" destOrd="0" presId="urn:microsoft.com/office/officeart/2005/8/layout/pyramid2"/>
    <dgm:cxn modelId="{F56E4A1F-B972-4010-AD0A-C98B74974982}" type="presParOf" srcId="{0C93C1BF-997A-420E-85EF-35481BEF60F1}" destId="{F4DDAFA7-0E13-4881-BB84-F25465F54188}" srcOrd="1" destOrd="0" presId="urn:microsoft.com/office/officeart/2005/8/layout/pyramid2"/>
    <dgm:cxn modelId="{B3A63099-6B64-4A0B-98D8-8E318589B463}" type="presParOf" srcId="{F4DDAFA7-0E13-4881-BB84-F25465F54188}" destId="{AEC60166-9A95-4844-999E-5D555999CD02}" srcOrd="0" destOrd="0" presId="urn:microsoft.com/office/officeart/2005/8/layout/pyramid2"/>
    <dgm:cxn modelId="{5BB13414-8EB3-42DC-8A03-1D5B74364D5E}" type="presParOf" srcId="{F4DDAFA7-0E13-4881-BB84-F25465F54188}" destId="{55697CAC-3AB8-4B84-B043-14AD223658C1}" srcOrd="1" destOrd="0" presId="urn:microsoft.com/office/officeart/2005/8/layout/pyramid2"/>
    <dgm:cxn modelId="{7D50BF46-E2C3-4F43-8ABC-B9B486DA2842}" type="presParOf" srcId="{F4DDAFA7-0E13-4881-BB84-F25465F54188}" destId="{741D02DA-440F-461D-B7C8-B66025D1526B}" srcOrd="2" destOrd="0" presId="urn:microsoft.com/office/officeart/2005/8/layout/pyramid2"/>
    <dgm:cxn modelId="{5C0CCB94-81EA-43CE-B924-BDC71969C420}" type="presParOf" srcId="{F4DDAFA7-0E13-4881-BB84-F25465F54188}" destId="{7617C829-AEB4-4859-970D-A32291DC192F}" srcOrd="3" destOrd="0" presId="urn:microsoft.com/office/officeart/2005/8/layout/pyramid2"/>
    <dgm:cxn modelId="{586C5246-E1E3-4916-952A-A56EF43C1405}" type="presParOf" srcId="{F4DDAFA7-0E13-4881-BB84-F25465F54188}" destId="{5A217C64-ACE9-4870-9285-015028409749}" srcOrd="4" destOrd="0" presId="urn:microsoft.com/office/officeart/2005/8/layout/pyramid2"/>
    <dgm:cxn modelId="{0DA44CD0-8696-4A64-B28F-75F5DAEC09FF}" type="presParOf" srcId="{F4DDAFA7-0E13-4881-BB84-F25465F54188}" destId="{6A29767C-DB4D-4A86-9A43-096632CC29A9}" srcOrd="5" destOrd="0" presId="urn:microsoft.com/office/officeart/2005/8/layout/pyramid2"/>
    <dgm:cxn modelId="{014C0883-BB84-4EB7-9608-ECD265B8D513}" type="presParOf" srcId="{F4DDAFA7-0E13-4881-BB84-F25465F54188}" destId="{547AC031-B965-4BBE-9802-D43145D9E8A7}" srcOrd="6" destOrd="0" presId="urn:microsoft.com/office/officeart/2005/8/layout/pyramid2"/>
    <dgm:cxn modelId="{CD1AEED5-9A32-4598-8B3D-1B56AC6991DA}" type="presParOf" srcId="{F4DDAFA7-0E13-4881-BB84-F25465F54188}" destId="{AAA74CC2-8DDC-430E-AE45-7D5AD92B1F6E}" srcOrd="7" destOrd="0" presId="urn:microsoft.com/office/officeart/2005/8/layout/pyramid2"/>
    <dgm:cxn modelId="{14510165-D9E4-448A-AE6D-9CA7D59B9C1A}" type="presParOf" srcId="{F4DDAFA7-0E13-4881-BB84-F25465F54188}" destId="{C1C42924-E828-4E46-A330-3E64BD2EF635}" srcOrd="8" destOrd="0" presId="urn:microsoft.com/office/officeart/2005/8/layout/pyramid2"/>
    <dgm:cxn modelId="{9C4E7ACC-2462-4D41-B5E1-859F27FD731E}" type="presParOf" srcId="{F4DDAFA7-0E13-4881-BB84-F25465F54188}" destId="{698C8DCF-B2C0-4F15-B270-ED0820344A85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AE4B30-8671-43BB-8826-789814994687}">
      <dsp:nvSpPr>
        <dsp:cNvPr id="0" name=""/>
        <dsp:cNvSpPr/>
      </dsp:nvSpPr>
      <dsp:spPr>
        <a:xfrm>
          <a:off x="382552" y="0"/>
          <a:ext cx="5400601" cy="5400601"/>
        </a:xfrm>
        <a:prstGeom prst="triangle">
          <a:avLst/>
        </a:prstGeom>
        <a:solidFill>
          <a:srgbClr val="362BC3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C60166-9A95-4844-999E-5D555999CD02}">
      <dsp:nvSpPr>
        <dsp:cNvPr id="0" name=""/>
        <dsp:cNvSpPr/>
      </dsp:nvSpPr>
      <dsp:spPr>
        <a:xfrm>
          <a:off x="3803763" y="446433"/>
          <a:ext cx="3510390" cy="4764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 место - </a:t>
          </a:r>
          <a:r>
            <a:rPr lang="ru-RU" sz="2000" b="1" kern="1200" dirty="0" smtClean="0"/>
            <a:t>образование</a:t>
          </a:r>
          <a:r>
            <a:rPr lang="ru-RU" sz="1600" kern="1200" dirty="0" smtClean="0"/>
            <a:t>, 1 558 894,0 тыс. руб. (3 %)</a:t>
          </a:r>
          <a:endParaRPr lang="ru-RU" sz="1600" kern="1200" dirty="0"/>
        </a:p>
      </dsp:txBody>
      <dsp:txXfrm>
        <a:off x="3827022" y="469692"/>
        <a:ext cx="3463872" cy="429936"/>
      </dsp:txXfrm>
    </dsp:sp>
    <dsp:sp modelId="{741D02DA-440F-461D-B7C8-B66025D1526B}">
      <dsp:nvSpPr>
        <dsp:cNvPr id="0" name=""/>
        <dsp:cNvSpPr/>
      </dsp:nvSpPr>
      <dsp:spPr>
        <a:xfrm>
          <a:off x="3826756" y="972009"/>
          <a:ext cx="3510390" cy="8862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 место - </a:t>
          </a:r>
          <a:r>
            <a:rPr lang="ru-RU" sz="2000" b="1" kern="1200" dirty="0" smtClean="0"/>
            <a:t>жилищно-коммунальное хозяйство</a:t>
          </a:r>
          <a:r>
            <a:rPr lang="ru-RU" sz="1600" kern="1200" dirty="0" smtClean="0"/>
            <a:t>, 1 426 323,6тыс. руб. (27 %)</a:t>
          </a:r>
          <a:endParaRPr lang="ru-RU" sz="1600" kern="1200" dirty="0"/>
        </a:p>
      </dsp:txBody>
      <dsp:txXfrm>
        <a:off x="3870019" y="1015272"/>
        <a:ext cx="3423864" cy="799723"/>
      </dsp:txXfrm>
    </dsp:sp>
    <dsp:sp modelId="{5A217C64-ACE9-4870-9285-015028409749}">
      <dsp:nvSpPr>
        <dsp:cNvPr id="0" name=""/>
        <dsp:cNvSpPr/>
      </dsp:nvSpPr>
      <dsp:spPr>
        <a:xfrm>
          <a:off x="3826756" y="1887329"/>
          <a:ext cx="3510390" cy="8228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 место – </a:t>
          </a:r>
          <a:r>
            <a:rPr lang="ru-RU" sz="2000" b="1" kern="1200" dirty="0" smtClean="0"/>
            <a:t>здравоохранение</a:t>
          </a:r>
          <a:r>
            <a:rPr lang="ru-RU" sz="1600" kern="1200" dirty="0" smtClean="0"/>
            <a:t>, 538 242,1тыс. руб. (10 %)</a:t>
          </a:r>
          <a:endParaRPr lang="ru-RU" sz="1600" kern="1200" dirty="0"/>
        </a:p>
      </dsp:txBody>
      <dsp:txXfrm>
        <a:off x="3866923" y="1927496"/>
        <a:ext cx="3430056" cy="742487"/>
      </dsp:txXfrm>
    </dsp:sp>
    <dsp:sp modelId="{547AC031-B965-4BBE-9802-D43145D9E8A7}">
      <dsp:nvSpPr>
        <dsp:cNvPr id="0" name=""/>
        <dsp:cNvSpPr/>
      </dsp:nvSpPr>
      <dsp:spPr>
        <a:xfrm>
          <a:off x="3826756" y="2802649"/>
          <a:ext cx="3510390" cy="8499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4 место – </a:t>
          </a:r>
          <a:r>
            <a:rPr lang="ru-RU" sz="1800" b="1" kern="1200" dirty="0" smtClean="0"/>
            <a:t>межбюджетные трансферты поселениям</a:t>
          </a:r>
          <a:r>
            <a:rPr lang="ru-RU" sz="1600" kern="1200" dirty="0" smtClean="0"/>
            <a:t>, 377 162,3 тыс. руб. (7 %)</a:t>
          </a:r>
          <a:endParaRPr lang="ru-RU" sz="1600" kern="1200" dirty="0"/>
        </a:p>
      </dsp:txBody>
      <dsp:txXfrm>
        <a:off x="3868246" y="2844139"/>
        <a:ext cx="3427410" cy="766940"/>
      </dsp:txXfrm>
    </dsp:sp>
    <dsp:sp modelId="{C1C42924-E828-4E46-A330-3E64BD2EF635}">
      <dsp:nvSpPr>
        <dsp:cNvPr id="0" name=""/>
        <dsp:cNvSpPr/>
      </dsp:nvSpPr>
      <dsp:spPr>
        <a:xfrm>
          <a:off x="3826756" y="3816425"/>
          <a:ext cx="3510390" cy="109868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5 место - </a:t>
          </a:r>
          <a:r>
            <a:rPr lang="ru-RU" sz="2000" b="1" kern="1200" dirty="0" smtClean="0"/>
            <a:t>общегосударственные вопросы</a:t>
          </a:r>
          <a:r>
            <a:rPr lang="ru-RU" sz="1600" kern="1200" dirty="0" smtClean="0"/>
            <a:t>, 341 554,2 тыс. руб. (6 %)</a:t>
          </a:r>
          <a:endParaRPr lang="ru-RU" sz="1600" kern="1200" dirty="0"/>
        </a:p>
      </dsp:txBody>
      <dsp:txXfrm>
        <a:off x="3880390" y="3870059"/>
        <a:ext cx="3403122" cy="9914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0.22984</cdr:x>
      <cdr:y>0.05802</cdr:y>
    </cdr:from>
    <cdr:to>
      <cdr:x>0.31559</cdr:x>
      <cdr:y>0.09754</cdr:y>
    </cdr:to>
    <cdr:sp macro="" textlink="">
      <cdr:nvSpPr>
        <cdr:cNvPr id="1025" name="AutoShap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 rot="20246402" flipV="1">
          <a:off x="2044389" y="281842"/>
          <a:ext cx="762726" cy="191976"/>
        </a:xfrm>
        <a:prstGeom xmlns:a="http://schemas.openxmlformats.org/drawingml/2006/main" prst="rightArrow">
          <a:avLst>
            <a:gd name="adj1" fmla="val 50000"/>
            <a:gd name="adj2" fmla="val 184371"/>
          </a:avLst>
        </a:prstGeom>
        <a:solidFill xmlns:a="http://schemas.openxmlformats.org/drawingml/2006/main">
          <a:srgbClr val="FF0000"/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0.8077</cdr:x>
      <cdr:y>0.63319</cdr:y>
    </cdr:from>
    <cdr:to>
      <cdr:x>0.88941</cdr:x>
      <cdr:y>0.66714</cdr:y>
    </cdr:to>
    <cdr:sp macro="" textlink="">
      <cdr:nvSpPr>
        <cdr:cNvPr id="1026" name="AutoShape 2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 rot="1293208">
          <a:off x="7184273" y="2985409"/>
          <a:ext cx="726791" cy="160070"/>
        </a:xfrm>
        <a:prstGeom xmlns:a="http://schemas.openxmlformats.org/drawingml/2006/main" prst="rightArrow">
          <a:avLst>
            <a:gd name="adj1" fmla="val 50000"/>
            <a:gd name="adj2" fmla="val 125908"/>
          </a:avLst>
        </a:prstGeom>
        <a:solidFill xmlns:a="http://schemas.openxmlformats.org/drawingml/2006/main">
          <a:srgbClr val="FF0000"/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0.44446</cdr:x>
      <cdr:y>0.59391</cdr:y>
    </cdr:from>
    <cdr:to>
      <cdr:x>0.53046</cdr:x>
      <cdr:y>0.62191</cdr:y>
    </cdr:to>
    <cdr:sp macro="" textlink="">
      <cdr:nvSpPr>
        <cdr:cNvPr id="1027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 rot="20264639">
          <a:off x="3196406" y="1959782"/>
          <a:ext cx="616276" cy="95231"/>
        </a:xfrm>
        <a:prstGeom xmlns:a="http://schemas.openxmlformats.org/drawingml/2006/main" prst="rightArrow">
          <a:avLst>
            <a:gd name="adj1" fmla="val 50000"/>
            <a:gd name="adj2" fmla="val 154003"/>
          </a:avLst>
        </a:prstGeom>
        <a:solidFill xmlns:a="http://schemas.openxmlformats.org/drawingml/2006/main">
          <a:srgbClr val="FF0000"/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0.62098</cdr:x>
      <cdr:y>0.65642</cdr:y>
    </cdr:from>
    <cdr:to>
      <cdr:x>0.70398</cdr:x>
      <cdr:y>0.68242</cdr:y>
    </cdr:to>
    <cdr:sp macro="" textlink="">
      <cdr:nvSpPr>
        <cdr:cNvPr id="1028" name="AutoShape 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 rot="1127973">
          <a:off x="5523469" y="3094938"/>
          <a:ext cx="738266" cy="122587"/>
        </a:xfrm>
        <a:prstGeom xmlns:a="http://schemas.openxmlformats.org/drawingml/2006/main" prst="rightArrow">
          <a:avLst>
            <a:gd name="adj1" fmla="val 58065"/>
            <a:gd name="adj2" fmla="val 155958"/>
          </a:avLst>
        </a:prstGeom>
        <a:solidFill xmlns:a="http://schemas.openxmlformats.org/drawingml/2006/main">
          <a:srgbClr val="FF0000"/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0.23701</cdr:x>
      <cdr:y>0</cdr:y>
    </cdr:from>
    <cdr:to>
      <cdr:x>0.34142</cdr:x>
      <cdr:y>0.08824</cdr:y>
    </cdr:to>
    <cdr:sp macro="" textlink="">
      <cdr:nvSpPr>
        <cdr:cNvPr id="1029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2108184" y="0"/>
          <a:ext cx="928694" cy="4286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2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+ </a:t>
          </a:r>
          <a:r>
            <a:rPr lang="ru-RU" sz="1200" b="1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73 765,9</a:t>
          </a:r>
        </a:p>
        <a:p xmlns:a="http://schemas.openxmlformats.org/drawingml/2006/main">
          <a:pPr algn="l" rtl="0">
            <a:defRPr sz="1000"/>
          </a:pPr>
          <a:endParaRPr lang="ru-RU" sz="1200" b="1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0.61223</cdr:x>
      <cdr:y>0.58481</cdr:y>
    </cdr:from>
    <cdr:to>
      <cdr:x>0.76948</cdr:x>
      <cdr:y>0.67806</cdr:y>
    </cdr:to>
    <cdr:sp macro="" textlink="">
      <cdr:nvSpPr>
        <cdr:cNvPr id="1031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409260" y="1932147"/>
          <a:ext cx="1128036" cy="3080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ru-RU" sz="1200" b="1" dirty="0">
              <a:solidFill>
                <a:srgbClr val="000000"/>
              </a:solidFill>
              <a:latin typeface="Arial"/>
              <a:cs typeface="Arial"/>
            </a:rPr>
            <a:t>-</a:t>
          </a:r>
          <a:r>
            <a:rPr lang="ru-RU" sz="1200" b="1" i="0" strike="noStrike" dirty="0" smtClean="0">
              <a:solidFill>
                <a:srgbClr val="000000"/>
              </a:solidFill>
              <a:latin typeface="Arial"/>
              <a:cs typeface="Arial"/>
            </a:rPr>
            <a:t>  1 498,9 </a:t>
          </a:r>
          <a:endParaRPr lang="ru-RU" sz="1200" b="1" i="0" strike="noStrike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0.80621</cdr:x>
      <cdr:y>0.53504</cdr:y>
    </cdr:from>
    <cdr:to>
      <cdr:x>0.92125</cdr:x>
      <cdr:y>0.62211</cdr:y>
    </cdr:to>
    <cdr:sp macro="" textlink="">
      <cdr:nvSpPr>
        <cdr:cNvPr id="3080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94826" y="1765613"/>
          <a:ext cx="823791" cy="286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endParaRPr lang="ru-RU" sz="1200" b="1" dirty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endParaRPr lang="ru-RU" sz="1200" b="1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0.43052</cdr:x>
      <cdr:y>0.51164</cdr:y>
    </cdr:from>
    <cdr:to>
      <cdr:x>0.58877</cdr:x>
      <cdr:y>0.62889</cdr:y>
    </cdr:to>
    <cdr:sp macro="" textlink="">
      <cdr:nvSpPr>
        <cdr:cNvPr id="1034" name="Rectangle 10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095919" y="1688107"/>
          <a:ext cx="1144254" cy="3900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125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  </a:t>
          </a:r>
          <a:r>
            <a:rPr lang="ru-RU" sz="1175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+ </a:t>
          </a:r>
          <a:r>
            <a:rPr lang="ru-RU" sz="1175" b="1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240,1 </a:t>
          </a:r>
          <a:endParaRPr lang="ru-RU" sz="1125" b="1" i="0" u="none" strike="noStrike" baseline="0" dirty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endParaRPr lang="ru-RU" sz="1125" b="1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DA9A653-6E0D-43E8-BADA-C4F42B27E6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09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</p:grpSp>
      <p:grpSp>
        <p:nvGrpSpPr>
          <p:cNvPr id="34" name="Group 35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grpSp>
          <p:nvGrpSpPr>
            <p:cNvPr id="36" name="Group 37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37" name="Group 3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45" name="Group 39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5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0" hangingPunct="0">
                      <a:defRPr/>
                    </a:pPr>
                    <a:endParaRPr lang="ru-RU"/>
                  </a:p>
                </p:txBody>
              </p:sp>
              <p:sp>
                <p:nvSpPr>
                  <p:cNvPr id="5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0" hangingPunct="0">
                      <a:defRPr/>
                    </a:pPr>
                    <a:endParaRPr lang="ru-RU"/>
                  </a:p>
                </p:txBody>
              </p:sp>
              <p:sp>
                <p:nvSpPr>
                  <p:cNvPr id="52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0" hangingPunct="0">
                      <a:defRPr/>
                    </a:pPr>
                    <a:endParaRPr lang="ru-RU"/>
                  </a:p>
                </p:txBody>
              </p:sp>
              <p:sp>
                <p:nvSpPr>
                  <p:cNvPr id="53" name="AutoShape 43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0" hangingPunct="0"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46" name="Rectangle 44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ru-RU"/>
                </a:p>
              </p:txBody>
            </p:sp>
            <p:sp>
              <p:nvSpPr>
                <p:cNvPr id="47" name="Oval 45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kumimoji="1" lang="ru-RU" sz="2400">
                    <a:latin typeface="Times New Roman" pitchFamily="18" charset="0"/>
                  </a:endParaRPr>
                </a:p>
              </p:txBody>
            </p:sp>
            <p:sp>
              <p:nvSpPr>
                <p:cNvPr id="48" name="Oval 46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kumimoji="1" lang="ru-RU" sz="2400">
                    <a:latin typeface="Times New Roman" pitchFamily="18" charset="0"/>
                  </a:endParaRPr>
                </a:p>
              </p:txBody>
            </p:sp>
            <p:sp>
              <p:nvSpPr>
                <p:cNvPr id="49" name="Oval 47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kumimoji="1" lang="ru-RU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38" name="Group 48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39" name="Arc 49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ru-RU"/>
                </a:p>
              </p:txBody>
            </p:sp>
            <p:sp>
              <p:nvSpPr>
                <p:cNvPr id="40" name="Arc 50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ru-RU"/>
                </a:p>
              </p:txBody>
            </p:sp>
            <p:sp>
              <p:nvSpPr>
                <p:cNvPr id="41" name="AutoShape 51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ru-RU"/>
                </a:p>
              </p:txBody>
            </p:sp>
            <p:sp>
              <p:nvSpPr>
                <p:cNvPr id="42" name="Freeform 52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/>
                  <a:ahLst/>
                  <a:cxnLst>
                    <a:cxn ang="0">
                      <a:pos x="212" y="204"/>
                    </a:cxn>
                    <a:cxn ang="0">
                      <a:pos x="194" y="158"/>
                    </a:cxn>
                    <a:cxn ang="0">
                      <a:pos x="188" y="111"/>
                    </a:cxn>
                    <a:cxn ang="0">
                      <a:pos x="183" y="72"/>
                    </a:cxn>
                    <a:cxn ang="0">
                      <a:pos x="178" y="52"/>
                    </a:cxn>
                    <a:cxn ang="0">
                      <a:pos x="169" y="37"/>
                    </a:cxn>
                    <a:cxn ang="0">
                      <a:pos x="157" y="24"/>
                    </a:cxn>
                    <a:cxn ang="0">
                      <a:pos x="143" y="13"/>
                    </a:cxn>
                    <a:cxn ang="0">
                      <a:pos x="124" y="5"/>
                    </a:cxn>
                    <a:cxn ang="0">
                      <a:pos x="100" y="0"/>
                    </a:cxn>
                    <a:cxn ang="0">
                      <a:pos x="76" y="0"/>
                    </a:cxn>
                    <a:cxn ang="0">
                      <a:pos x="54" y="7"/>
                    </a:cxn>
                    <a:cxn ang="0">
                      <a:pos x="35" y="16"/>
                    </a:cxn>
                    <a:cxn ang="0">
                      <a:pos x="18" y="31"/>
                    </a:cxn>
                    <a:cxn ang="0">
                      <a:pos x="5" y="51"/>
                    </a:cxn>
                    <a:cxn ang="0">
                      <a:pos x="0" y="73"/>
                    </a:cxn>
                    <a:cxn ang="0">
                      <a:pos x="3" y="72"/>
                    </a:cxn>
                    <a:cxn ang="0">
                      <a:pos x="15" y="64"/>
                    </a:cxn>
                    <a:cxn ang="0">
                      <a:pos x="35" y="58"/>
                    </a:cxn>
                    <a:cxn ang="0">
                      <a:pos x="56" y="57"/>
                    </a:cxn>
                    <a:cxn ang="0">
                      <a:pos x="74" y="63"/>
                    </a:cxn>
                    <a:cxn ang="0">
                      <a:pos x="87" y="73"/>
                    </a:cxn>
                    <a:cxn ang="0">
                      <a:pos x="93" y="85"/>
                    </a:cxn>
                    <a:cxn ang="0">
                      <a:pos x="96" y="102"/>
                    </a:cxn>
                    <a:cxn ang="0">
                      <a:pos x="100" y="124"/>
                    </a:cxn>
                    <a:cxn ang="0">
                      <a:pos x="106" y="147"/>
                    </a:cxn>
                    <a:cxn ang="0">
                      <a:pos x="116" y="168"/>
                    </a:cxn>
                    <a:cxn ang="0">
                      <a:pos x="131" y="190"/>
                    </a:cxn>
                    <a:cxn ang="0">
                      <a:pos x="150" y="207"/>
                    </a:cxn>
                    <a:cxn ang="0">
                      <a:pos x="172" y="219"/>
                    </a:cxn>
                    <a:cxn ang="0">
                      <a:pos x="194" y="226"/>
                    </a:cxn>
                    <a:cxn ang="0">
                      <a:pos x="220" y="229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ru-RU"/>
                </a:p>
              </p:txBody>
            </p:sp>
            <p:sp>
              <p:nvSpPr>
                <p:cNvPr id="43" name="Freeform 53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/>
                  <a:ahLst/>
                  <a:cxnLst>
                    <a:cxn ang="0">
                      <a:pos x="7" y="204"/>
                    </a:cxn>
                    <a:cxn ang="0">
                      <a:pos x="25" y="158"/>
                    </a:cxn>
                    <a:cxn ang="0">
                      <a:pos x="31" y="111"/>
                    </a:cxn>
                    <a:cxn ang="0">
                      <a:pos x="36" y="72"/>
                    </a:cxn>
                    <a:cxn ang="0">
                      <a:pos x="41" y="52"/>
                    </a:cxn>
                    <a:cxn ang="0">
                      <a:pos x="50" y="37"/>
                    </a:cxn>
                    <a:cxn ang="0">
                      <a:pos x="62" y="24"/>
                    </a:cxn>
                    <a:cxn ang="0">
                      <a:pos x="77" y="13"/>
                    </a:cxn>
                    <a:cxn ang="0">
                      <a:pos x="96" y="5"/>
                    </a:cxn>
                    <a:cxn ang="0">
                      <a:pos x="120" y="0"/>
                    </a:cxn>
                    <a:cxn ang="0">
                      <a:pos x="143" y="0"/>
                    </a:cxn>
                    <a:cxn ang="0">
                      <a:pos x="165" y="7"/>
                    </a:cxn>
                    <a:cxn ang="0">
                      <a:pos x="184" y="16"/>
                    </a:cxn>
                    <a:cxn ang="0">
                      <a:pos x="201" y="31"/>
                    </a:cxn>
                    <a:cxn ang="0">
                      <a:pos x="215" y="51"/>
                    </a:cxn>
                    <a:cxn ang="0">
                      <a:pos x="221" y="73"/>
                    </a:cxn>
                    <a:cxn ang="0">
                      <a:pos x="217" y="72"/>
                    </a:cxn>
                    <a:cxn ang="0">
                      <a:pos x="205" y="64"/>
                    </a:cxn>
                    <a:cxn ang="0">
                      <a:pos x="184" y="58"/>
                    </a:cxn>
                    <a:cxn ang="0">
                      <a:pos x="164" y="57"/>
                    </a:cxn>
                    <a:cxn ang="0">
                      <a:pos x="145" y="63"/>
                    </a:cxn>
                    <a:cxn ang="0">
                      <a:pos x="132" y="73"/>
                    </a:cxn>
                    <a:cxn ang="0">
                      <a:pos x="127" y="85"/>
                    </a:cxn>
                    <a:cxn ang="0">
                      <a:pos x="123" y="102"/>
                    </a:cxn>
                    <a:cxn ang="0">
                      <a:pos x="120" y="124"/>
                    </a:cxn>
                    <a:cxn ang="0">
                      <a:pos x="113" y="147"/>
                    </a:cxn>
                    <a:cxn ang="0">
                      <a:pos x="104" y="168"/>
                    </a:cxn>
                    <a:cxn ang="0">
                      <a:pos x="89" y="190"/>
                    </a:cxn>
                    <a:cxn ang="0">
                      <a:pos x="69" y="207"/>
                    </a:cxn>
                    <a:cxn ang="0">
                      <a:pos x="47" y="219"/>
                    </a:cxn>
                    <a:cxn ang="0">
                      <a:pos x="25" y="226"/>
                    </a:cxn>
                    <a:cxn ang="0">
                      <a:pos x="0" y="229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ru-RU"/>
                </a:p>
              </p:txBody>
            </p:sp>
            <p:sp>
              <p:nvSpPr>
                <p:cNvPr id="44" name="Oval 54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kumimoji="1" lang="ru-RU" sz="2400">
                    <a:latin typeface="Times New Roman" pitchFamily="18" charset="0"/>
                  </a:endParaRPr>
                </a:p>
              </p:txBody>
            </p:sp>
          </p:grpSp>
        </p:grpSp>
      </p:grpSp>
      <p:sp>
        <p:nvSpPr>
          <p:cNvPr id="430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743200" y="5410200"/>
            <a:ext cx="6248400" cy="457200"/>
          </a:xfrm>
        </p:spPr>
        <p:txBody>
          <a:bodyPr wrap="none"/>
          <a:lstStyle>
            <a:lvl1pPr>
              <a:defRPr sz="3200" b="1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" name="Rectangle 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" name="Rectangle 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F419C-6DE3-4A5D-B5A0-12B126B621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EE3F0-F957-4D7E-8994-1F40EE0B3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38648-824B-4D46-9293-D9C5A8E159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7A96C-A498-414C-9B2E-9156D2FB97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E8504-6F43-438D-9B80-FEA8CEAA4C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A125C-944C-4512-B394-0B5C14E145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B4EB5-A4C7-406A-9337-3DA35912F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DCE1B-6E29-40E3-9489-96224324DD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6139E-EB53-44A7-8BD4-5629AE0BD4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9AE19-C686-4D62-AC5B-C0EA5DE8C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9EDC6-74FE-4759-A8A1-B64446B94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92D050"/>
            </a:gs>
            <a:gs pos="87000">
              <a:schemeClr val="accent1"/>
            </a:gs>
            <a:gs pos="100000">
              <a:srgbClr val="EA671E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41987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41988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41989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41990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41991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41992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41993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41994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41995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41996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41997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41998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41999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42000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42001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42002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42003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42004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42005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42006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42007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42008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42009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42010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42011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42012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42013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1059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1060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</p:grpSp>
      <p:sp>
        <p:nvSpPr>
          <p:cNvPr id="19459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60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2018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019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02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C7F95B5C-F00B-43F9-BECA-E32009FA65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82" r:id="rId1"/>
    <p:sldLayoutId id="2147485483" r:id="rId2"/>
    <p:sldLayoutId id="2147485484" r:id="rId3"/>
    <p:sldLayoutId id="2147485485" r:id="rId4"/>
    <p:sldLayoutId id="2147485486" r:id="rId5"/>
    <p:sldLayoutId id="2147485487" r:id="rId6"/>
    <p:sldLayoutId id="2147485488" r:id="rId7"/>
    <p:sldLayoutId id="2147485489" r:id="rId8"/>
    <p:sldLayoutId id="2147485490" r:id="rId9"/>
    <p:sldLayoutId id="2147485491" r:id="rId10"/>
    <p:sldLayoutId id="2147485492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916832"/>
            <a:ext cx="7988300" cy="324008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i="1" dirty="0" smtClean="0">
                <a:solidFill>
                  <a:srgbClr val="333399"/>
                </a:solidFill>
              </a:rPr>
              <a:t/>
            </a:r>
            <a:br>
              <a:rPr lang="ru-RU" b="1" i="1" dirty="0" smtClean="0">
                <a:solidFill>
                  <a:srgbClr val="333399"/>
                </a:solidFill>
              </a:rPr>
            </a:br>
            <a:r>
              <a:rPr lang="ru-RU" b="1" i="1" dirty="0" smtClean="0">
                <a:solidFill>
                  <a:srgbClr val="333399"/>
                </a:solidFill>
              </a:rPr>
              <a:t> </a:t>
            </a:r>
            <a:r>
              <a:rPr lang="ru-RU" sz="4000" b="1" dirty="0" smtClean="0">
                <a:solidFill>
                  <a:srgbClr val="0000FF"/>
                </a:solidFill>
              </a:rPr>
              <a:t>Отчет об</a:t>
            </a:r>
            <a:br>
              <a:rPr lang="ru-RU" sz="4000" b="1" dirty="0" smtClean="0">
                <a:solidFill>
                  <a:srgbClr val="0000FF"/>
                </a:solidFill>
              </a:rPr>
            </a:br>
            <a:r>
              <a:rPr lang="ru-RU" sz="4000" b="1" dirty="0" smtClean="0">
                <a:solidFill>
                  <a:srgbClr val="0000FF"/>
                </a:solidFill>
              </a:rPr>
              <a:t>исполнении бюджета муниципального образования «Город Майкоп </a:t>
            </a:r>
            <a:br>
              <a:rPr lang="ru-RU" sz="4000" b="1" dirty="0" smtClean="0">
                <a:solidFill>
                  <a:srgbClr val="0000FF"/>
                </a:solidFill>
              </a:rPr>
            </a:br>
            <a:r>
              <a:rPr lang="ru-RU" sz="4000" b="1" dirty="0" smtClean="0">
                <a:solidFill>
                  <a:srgbClr val="0000FF"/>
                </a:solidFill>
              </a:rPr>
              <a:t>за 2015</a:t>
            </a:r>
            <a:r>
              <a:rPr lang="ru-RU" sz="4000" b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ru-RU" sz="4000" b="1" dirty="0" smtClean="0">
                <a:solidFill>
                  <a:srgbClr val="0000FF"/>
                </a:solidFill>
              </a:rPr>
              <a:t>год</a:t>
            </a:r>
            <a:r>
              <a:rPr lang="ru-RU" sz="4000" b="1" i="1" dirty="0" smtClean="0">
                <a:solidFill>
                  <a:srgbClr val="0000FF"/>
                </a:solidFill>
              </a:rPr>
              <a:t> </a:t>
            </a:r>
            <a:br>
              <a:rPr lang="ru-RU" sz="4000" b="1" i="1" dirty="0" smtClean="0">
                <a:solidFill>
                  <a:srgbClr val="0000FF"/>
                </a:solidFill>
              </a:rPr>
            </a:br>
            <a:r>
              <a:rPr lang="ru-RU" sz="6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/>
            </a:r>
            <a:br>
              <a:rPr lang="ru-RU" sz="6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endParaRPr lang="en-US" sz="60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42875"/>
            <a:ext cx="8667750" cy="1125538"/>
          </a:xfrm>
        </p:spPr>
        <p:txBody>
          <a:bodyPr lIns="91440" tIns="45720" rIns="91440" bIns="45720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r>
              <a:rPr lang="ru-RU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Структура налоговых доходов бюджета в 2015 году</a:t>
            </a:r>
            <a:r>
              <a:rPr lang="en-US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en-US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endParaRPr lang="ru-RU" sz="30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  <a:cs typeface="Arial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611560" y="1412776"/>
          <a:ext cx="792088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1475656" y="1412776"/>
          <a:ext cx="6962462" cy="444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 flipV="1">
            <a:off x="0" y="765175"/>
            <a:ext cx="91440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0"/>
            <a:ext cx="8102600" cy="135731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Анализ основных налоговых доходов муниципального образования «Город Майкоп» в 2014 - 2015 гг.</a:t>
            </a:r>
            <a:r>
              <a:rPr lang="ru-RU" sz="3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       </a:t>
            </a:r>
            <a:br>
              <a:rPr lang="ru-RU" sz="3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r>
              <a:rPr lang="ru-RU" sz="3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 </a:t>
            </a:r>
            <a:r>
              <a:rPr lang="ru-RU" sz="18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(тыс. рублей)</a:t>
            </a: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170899"/>
              </p:ext>
            </p:extLst>
          </p:nvPr>
        </p:nvGraphicFramePr>
        <p:xfrm>
          <a:off x="300038" y="1336675"/>
          <a:ext cx="8793162" cy="475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5" name="AutoShape 15"/>
          <p:cNvSpPr>
            <a:spLocks noChangeArrowheads="1"/>
          </p:cNvSpPr>
          <p:nvPr/>
        </p:nvSpPr>
        <p:spPr bwMode="auto">
          <a:xfrm rot="-5400000">
            <a:off x="6516688" y="4581525"/>
            <a:ext cx="1079500" cy="3587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sz="1300" b="1"/>
          </a:p>
        </p:txBody>
      </p:sp>
      <p:sp>
        <p:nvSpPr>
          <p:cNvPr id="5126" name="AutoShape 15"/>
          <p:cNvSpPr>
            <a:spLocks noChangeArrowheads="1"/>
          </p:cNvSpPr>
          <p:nvPr/>
        </p:nvSpPr>
        <p:spPr bwMode="auto">
          <a:xfrm rot="-5400000">
            <a:off x="7056438" y="4184650"/>
            <a:ext cx="1295400" cy="3587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 b="1">
                <a:solidFill>
                  <a:srgbClr val="00FF00"/>
                </a:solidFill>
              </a:rPr>
              <a:t> </a:t>
            </a:r>
            <a:r>
              <a:rPr lang="ru-RU" sz="1300" b="1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42875"/>
            <a:ext cx="8667750" cy="1125538"/>
          </a:xfrm>
        </p:spPr>
        <p:txBody>
          <a:bodyPr lIns="91440" tIns="45720" rIns="91440" bIns="45720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Структура неналоговых доходов бюджета</a:t>
            </a: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в </a:t>
            </a: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2015</a:t>
            </a: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 году</a:t>
            </a:r>
            <a:r>
              <a:rPr lang="en-US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en-US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endParaRPr lang="ru-RU" sz="30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  <a:cs typeface="Arial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67544" y="908720"/>
          <a:ext cx="11665296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0" y="0"/>
            <a:ext cx="8991600" cy="83661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Изменения прогнозируемого объема финансовой помощи из республиканского бюджета в 2015 году (тыс.рублей)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534068545"/>
              </p:ext>
            </p:extLst>
          </p:nvPr>
        </p:nvGraphicFramePr>
        <p:xfrm>
          <a:off x="-520700" y="1193800"/>
          <a:ext cx="6405563" cy="2541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Object 6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873812746"/>
              </p:ext>
            </p:extLst>
          </p:nvPr>
        </p:nvGraphicFramePr>
        <p:xfrm>
          <a:off x="0" y="3694113"/>
          <a:ext cx="5435600" cy="3406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250825" y="1052513"/>
            <a:ext cx="216058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1800" b="1">
                <a:solidFill>
                  <a:srgbClr val="33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Дотации</a:t>
            </a:r>
          </a:p>
        </p:txBody>
      </p:sp>
      <p:sp>
        <p:nvSpPr>
          <p:cNvPr id="115722" name="Rectangle 10"/>
          <p:cNvSpPr>
            <a:spLocks noChangeArrowheads="1"/>
          </p:cNvSpPr>
          <p:nvPr/>
        </p:nvSpPr>
        <p:spPr bwMode="auto">
          <a:xfrm>
            <a:off x="-252413" y="3933825"/>
            <a:ext cx="28082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160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Субвенции</a:t>
            </a:r>
          </a:p>
        </p:txBody>
      </p:sp>
      <p:sp>
        <p:nvSpPr>
          <p:cNvPr id="115723" name="Rectangle 11"/>
          <p:cNvSpPr>
            <a:spLocks noChangeArrowheads="1"/>
          </p:cNvSpPr>
          <p:nvPr/>
        </p:nvSpPr>
        <p:spPr bwMode="auto">
          <a:xfrm>
            <a:off x="4716463" y="1052513"/>
            <a:ext cx="25209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160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Субсидии</a:t>
            </a:r>
          </a:p>
          <a:p>
            <a:pPr algn="ctr" eaLnBrk="0" hangingPunct="0">
              <a:defRPr/>
            </a:pPr>
            <a:endParaRPr lang="ru-RU" sz="1600">
              <a:solidFill>
                <a:srgbClr val="CC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54" name="AutoShape 13"/>
          <p:cNvSpPr>
            <a:spLocks noChangeArrowheads="1"/>
          </p:cNvSpPr>
          <p:nvPr/>
        </p:nvSpPr>
        <p:spPr bwMode="auto">
          <a:xfrm rot="-1569233">
            <a:off x="2339975" y="1557338"/>
            <a:ext cx="355600" cy="287337"/>
          </a:xfrm>
          <a:prstGeom prst="rightArrow">
            <a:avLst>
              <a:gd name="adj1" fmla="val 50000"/>
              <a:gd name="adj2" fmla="val 30939"/>
            </a:avLst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6155" name="AutoShape 15"/>
          <p:cNvSpPr>
            <a:spLocks noChangeArrowheads="1"/>
          </p:cNvSpPr>
          <p:nvPr/>
        </p:nvSpPr>
        <p:spPr bwMode="auto">
          <a:xfrm>
            <a:off x="1908175" y="836613"/>
            <a:ext cx="1295400" cy="3587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 b="1" dirty="0">
                <a:solidFill>
                  <a:srgbClr val="0033CC"/>
                </a:solidFill>
              </a:rPr>
              <a:t>   </a:t>
            </a:r>
            <a:r>
              <a:rPr lang="ru-RU" sz="1600" b="1" u="sng" dirty="0">
                <a:solidFill>
                  <a:srgbClr val="0033CC"/>
                </a:solidFill>
              </a:rPr>
              <a:t>+ </a:t>
            </a:r>
            <a:r>
              <a:rPr lang="ru-RU" sz="1600" b="1" u="sng" dirty="0" smtClean="0">
                <a:solidFill>
                  <a:srgbClr val="0033CC"/>
                </a:solidFill>
              </a:rPr>
              <a:t>22 040,0</a:t>
            </a:r>
            <a:endParaRPr lang="ru-RU" sz="1600" b="1" u="sng" dirty="0">
              <a:solidFill>
                <a:srgbClr val="0033CC"/>
              </a:solidFill>
            </a:endParaRPr>
          </a:p>
        </p:txBody>
      </p:sp>
      <p:sp>
        <p:nvSpPr>
          <p:cNvPr id="6156" name="AutoShape 17"/>
          <p:cNvSpPr>
            <a:spLocks noChangeArrowheads="1"/>
          </p:cNvSpPr>
          <p:nvPr/>
        </p:nvSpPr>
        <p:spPr bwMode="auto">
          <a:xfrm rot="-1225997">
            <a:off x="2095500" y="4397375"/>
            <a:ext cx="687388" cy="261938"/>
          </a:xfrm>
          <a:prstGeom prst="rightArrow">
            <a:avLst>
              <a:gd name="adj1" fmla="val 50000"/>
              <a:gd name="adj2" fmla="val 46277"/>
            </a:avLst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6157" name="AutoShape 15"/>
          <p:cNvSpPr>
            <a:spLocks noChangeArrowheads="1"/>
          </p:cNvSpPr>
          <p:nvPr/>
        </p:nvSpPr>
        <p:spPr bwMode="auto">
          <a:xfrm>
            <a:off x="1692275" y="3933825"/>
            <a:ext cx="1295400" cy="3587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 b="1" dirty="0">
                <a:solidFill>
                  <a:srgbClr val="00FF00"/>
                </a:solidFill>
              </a:rPr>
              <a:t>   </a:t>
            </a:r>
            <a:r>
              <a:rPr lang="ru-RU" sz="1600" b="1" u="sng" dirty="0">
                <a:solidFill>
                  <a:srgbClr val="008000"/>
                </a:solidFill>
              </a:rPr>
              <a:t>+ </a:t>
            </a:r>
            <a:r>
              <a:rPr lang="ru-RU" sz="1600" b="1" u="sng" dirty="0" smtClean="0">
                <a:solidFill>
                  <a:srgbClr val="008000"/>
                </a:solidFill>
              </a:rPr>
              <a:t>21 776,1</a:t>
            </a:r>
            <a:endParaRPr lang="ru-RU" sz="1600" b="1" u="sng" dirty="0">
              <a:solidFill>
                <a:srgbClr val="008000"/>
              </a:solidFill>
            </a:endParaRPr>
          </a:p>
        </p:txBody>
      </p:sp>
      <p:graphicFrame>
        <p:nvGraphicFramePr>
          <p:cNvPr id="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764452"/>
              </p:ext>
            </p:extLst>
          </p:nvPr>
        </p:nvGraphicFramePr>
        <p:xfrm>
          <a:off x="4287838" y="690563"/>
          <a:ext cx="5272087" cy="2671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158" name="AutoShape 13"/>
          <p:cNvSpPr>
            <a:spLocks noChangeArrowheads="1"/>
          </p:cNvSpPr>
          <p:nvPr/>
        </p:nvSpPr>
        <p:spPr bwMode="auto">
          <a:xfrm rot="-1569233">
            <a:off x="6588125" y="1700213"/>
            <a:ext cx="431800" cy="274637"/>
          </a:xfrm>
          <a:prstGeom prst="rightArrow">
            <a:avLst>
              <a:gd name="adj1" fmla="val 50000"/>
              <a:gd name="adj2" fmla="val 39306"/>
            </a:avLst>
          </a:prstGeom>
          <a:solidFill>
            <a:srgbClr val="993366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6156325" y="1628775"/>
            <a:ext cx="1295400" cy="3587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 b="1">
                <a:solidFill>
                  <a:srgbClr val="0033CC"/>
                </a:solidFill>
              </a:rPr>
              <a:t>   </a:t>
            </a:r>
            <a:endParaRPr lang="ru-RU" sz="1600" b="1">
              <a:solidFill>
                <a:srgbClr val="CC00FF"/>
              </a:solidFill>
            </a:endParaRPr>
          </a:p>
        </p:txBody>
      </p:sp>
      <p:graphicFrame>
        <p:nvGraphicFramePr>
          <p:cNvPr id="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391666"/>
              </p:ext>
            </p:extLst>
          </p:nvPr>
        </p:nvGraphicFramePr>
        <p:xfrm>
          <a:off x="4429125" y="4479925"/>
          <a:ext cx="4664075" cy="2327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5286375" y="3857625"/>
            <a:ext cx="2808288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16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Иные межбюджетные трансферты</a:t>
            </a:r>
          </a:p>
        </p:txBody>
      </p:sp>
      <p:sp>
        <p:nvSpPr>
          <p:cNvPr id="6161" name="AutoShape 15"/>
          <p:cNvSpPr>
            <a:spLocks noChangeArrowheads="1"/>
          </p:cNvSpPr>
          <p:nvPr/>
        </p:nvSpPr>
        <p:spPr bwMode="auto">
          <a:xfrm>
            <a:off x="6000750" y="1143000"/>
            <a:ext cx="1285875" cy="5000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 b="1" dirty="0">
                <a:solidFill>
                  <a:srgbClr val="0033CC"/>
                </a:solidFill>
              </a:rPr>
              <a:t>   </a:t>
            </a:r>
            <a:r>
              <a:rPr lang="ru-RU" sz="1600" b="1" u="sng" dirty="0">
                <a:solidFill>
                  <a:srgbClr val="CC00FF"/>
                </a:solidFill>
              </a:rPr>
              <a:t>+ </a:t>
            </a:r>
            <a:r>
              <a:rPr lang="ru-RU" sz="1600" b="1" u="sng" dirty="0" smtClean="0">
                <a:solidFill>
                  <a:srgbClr val="CC00FF"/>
                </a:solidFill>
              </a:rPr>
              <a:t>258 678,4</a:t>
            </a:r>
            <a:endParaRPr lang="ru-RU" sz="1600" b="1" u="sng" dirty="0">
              <a:solidFill>
                <a:srgbClr val="CC00FF"/>
              </a:solidFill>
            </a:endParaRPr>
          </a:p>
        </p:txBody>
      </p:sp>
      <p:sp>
        <p:nvSpPr>
          <p:cNvPr id="6162" name="AutoShape 15"/>
          <p:cNvSpPr>
            <a:spLocks noChangeArrowheads="1"/>
          </p:cNvSpPr>
          <p:nvPr/>
        </p:nvSpPr>
        <p:spPr bwMode="auto">
          <a:xfrm>
            <a:off x="6215063" y="4214813"/>
            <a:ext cx="1214437" cy="42862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 b="1" dirty="0">
                <a:solidFill>
                  <a:srgbClr val="00FF00"/>
                </a:solidFill>
              </a:rPr>
              <a:t>   </a:t>
            </a:r>
            <a:r>
              <a:rPr lang="ru-RU" sz="1600" b="1" u="sng" dirty="0">
                <a:solidFill>
                  <a:srgbClr val="0000FF"/>
                </a:solidFill>
              </a:rPr>
              <a:t>+ </a:t>
            </a:r>
            <a:r>
              <a:rPr lang="ru-RU" sz="1600" b="1" u="sng" dirty="0" smtClean="0">
                <a:solidFill>
                  <a:srgbClr val="0000FF"/>
                </a:solidFill>
              </a:rPr>
              <a:t>5 214,8</a:t>
            </a:r>
            <a:endParaRPr lang="ru-RU" sz="1600" b="1" u="sng" dirty="0">
              <a:solidFill>
                <a:srgbClr val="0000FF"/>
              </a:solidFill>
            </a:endParaRPr>
          </a:p>
        </p:txBody>
      </p:sp>
      <p:sp>
        <p:nvSpPr>
          <p:cNvPr id="6163" name="AutoShape 13"/>
          <p:cNvSpPr>
            <a:spLocks noChangeArrowheads="1"/>
          </p:cNvSpPr>
          <p:nvPr/>
        </p:nvSpPr>
        <p:spPr bwMode="auto">
          <a:xfrm rot="-1569233">
            <a:off x="6384925" y="4694238"/>
            <a:ext cx="708025" cy="287337"/>
          </a:xfrm>
          <a:prstGeom prst="rightArrow">
            <a:avLst>
              <a:gd name="adj1" fmla="val 50000"/>
              <a:gd name="adj2" fmla="val 43818"/>
            </a:avLst>
          </a:prstGeom>
          <a:solidFill>
            <a:srgbClr val="660066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76375" y="333375"/>
            <a:ext cx="7515225" cy="1038225"/>
          </a:xfrm>
        </p:spPr>
        <p:txBody>
          <a:bodyPr lIns="91440" tIns="45720" rIns="91440" bIns="45720"/>
          <a:lstStyle/>
          <a:p>
            <a:pPr algn="ctr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Основные направления доходов бюджета по направлениям расходов с учетом их удельного веса в общем объеме расходов </a:t>
            </a:r>
            <a: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за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2015 год</a:t>
            </a:r>
            <a:r>
              <a:rPr lang="ru-RU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67052901"/>
              </p:ext>
            </p:extLst>
          </p:nvPr>
        </p:nvGraphicFramePr>
        <p:xfrm>
          <a:off x="690563" y="996156"/>
          <a:ext cx="8229600" cy="5400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988" name="AutoShape 6"/>
          <p:cNvSpPr>
            <a:spLocks noChangeArrowheads="1"/>
          </p:cNvSpPr>
          <p:nvPr/>
        </p:nvSpPr>
        <p:spPr bwMode="auto">
          <a:xfrm>
            <a:off x="4500563" y="1412875"/>
            <a:ext cx="3527425" cy="5032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sz="1200"/>
          </a:p>
        </p:txBody>
      </p:sp>
      <p:sp>
        <p:nvSpPr>
          <p:cNvPr id="41989" name="AutoShape 8"/>
          <p:cNvSpPr>
            <a:spLocks noChangeArrowheads="1"/>
          </p:cNvSpPr>
          <p:nvPr/>
        </p:nvSpPr>
        <p:spPr bwMode="auto">
          <a:xfrm>
            <a:off x="4500563" y="1916113"/>
            <a:ext cx="3598862" cy="936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200" b="1" dirty="0"/>
              <a:t>2 место –Образование</a:t>
            </a:r>
          </a:p>
          <a:p>
            <a:pPr algn="ctr" eaLnBrk="0" hangingPunct="0"/>
            <a:r>
              <a:rPr lang="ru-RU" sz="1200" b="1" dirty="0" smtClean="0"/>
              <a:t>581 613 ,4 тыс</a:t>
            </a:r>
            <a:r>
              <a:rPr lang="ru-RU" sz="1200" b="1" dirty="0"/>
              <a:t>. руб. или </a:t>
            </a:r>
            <a:r>
              <a:rPr lang="ru-RU" sz="1200" b="1" dirty="0" smtClean="0"/>
              <a:t>23,8%</a:t>
            </a:r>
            <a:endParaRPr lang="ru-RU" sz="1200" b="1" dirty="0"/>
          </a:p>
          <a:p>
            <a:pPr algn="ctr" eaLnBrk="0" hangingPunct="0"/>
            <a:endParaRPr lang="ru-RU" sz="1200" b="1" dirty="0"/>
          </a:p>
        </p:txBody>
      </p:sp>
      <p:sp>
        <p:nvSpPr>
          <p:cNvPr id="41990" name="AutoShape 9"/>
          <p:cNvSpPr>
            <a:spLocks noChangeArrowheads="1"/>
          </p:cNvSpPr>
          <p:nvPr/>
        </p:nvSpPr>
        <p:spPr bwMode="auto">
          <a:xfrm>
            <a:off x="4500563" y="2852738"/>
            <a:ext cx="3598862" cy="863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200" b="1" dirty="0"/>
              <a:t>3 место- Жилищно-коммунальное хозяйство</a:t>
            </a:r>
          </a:p>
          <a:p>
            <a:pPr algn="ctr" eaLnBrk="0" hangingPunct="0"/>
            <a:r>
              <a:rPr lang="ru-RU" sz="1200" b="1" dirty="0" smtClean="0"/>
              <a:t>(203 625,1 </a:t>
            </a:r>
            <a:r>
              <a:rPr lang="ru-RU" sz="1200" b="1" dirty="0" err="1" smtClean="0"/>
              <a:t>т.р</a:t>
            </a:r>
            <a:r>
              <a:rPr lang="ru-RU" sz="1200" b="1" dirty="0" smtClean="0"/>
              <a:t>.)и </a:t>
            </a:r>
            <a:r>
              <a:rPr lang="ru-RU" sz="1200" b="1" dirty="0"/>
              <a:t>Национальная экономика </a:t>
            </a:r>
          </a:p>
          <a:p>
            <a:pPr algn="ctr" eaLnBrk="0" hangingPunct="0"/>
            <a:r>
              <a:rPr lang="ru-RU" sz="1200" b="1" dirty="0" smtClean="0"/>
              <a:t>(160 024,7 </a:t>
            </a:r>
            <a:r>
              <a:rPr lang="ru-RU" sz="1200" b="1" dirty="0" err="1" smtClean="0"/>
              <a:t>т.р</a:t>
            </a:r>
            <a:r>
              <a:rPr lang="ru-RU" sz="1200" b="1" dirty="0" smtClean="0"/>
              <a:t>.) </a:t>
            </a:r>
            <a:r>
              <a:rPr lang="ru-RU" sz="1200" b="1" dirty="0"/>
              <a:t>с долей </a:t>
            </a:r>
            <a:r>
              <a:rPr lang="ru-RU" sz="1200" b="1" dirty="0" smtClean="0"/>
              <a:t>14,9%</a:t>
            </a:r>
            <a:endParaRPr lang="ru-RU" sz="1200" b="1" dirty="0"/>
          </a:p>
          <a:p>
            <a:pPr algn="ctr" eaLnBrk="0" hangingPunct="0"/>
            <a:endParaRPr lang="ru-RU" sz="1200" b="1" dirty="0"/>
          </a:p>
        </p:txBody>
      </p:sp>
      <p:sp>
        <p:nvSpPr>
          <p:cNvPr id="41991" name="AutoShape 10"/>
          <p:cNvSpPr>
            <a:spLocks noChangeArrowheads="1"/>
          </p:cNvSpPr>
          <p:nvPr/>
        </p:nvSpPr>
        <p:spPr bwMode="auto">
          <a:xfrm>
            <a:off x="4500563" y="3789363"/>
            <a:ext cx="3598862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200" b="1" dirty="0"/>
              <a:t>4 место- Общегосударственные вопросы  </a:t>
            </a:r>
          </a:p>
          <a:p>
            <a:pPr algn="ctr" eaLnBrk="0" hangingPunct="0"/>
            <a:r>
              <a:rPr lang="ru-RU" sz="1200" b="1" dirty="0" smtClean="0"/>
              <a:t>(162 399,2 </a:t>
            </a:r>
            <a:r>
              <a:rPr lang="ru-RU" sz="1200" b="1" dirty="0" err="1" smtClean="0"/>
              <a:t>т.р</a:t>
            </a:r>
            <a:r>
              <a:rPr lang="ru-RU" sz="1200" b="1" dirty="0" smtClean="0"/>
              <a:t>.), Национальная безопасность </a:t>
            </a:r>
            <a:endParaRPr lang="ru-RU" sz="1200" b="1" dirty="0"/>
          </a:p>
          <a:p>
            <a:pPr algn="ctr" eaLnBrk="0" hangingPunct="0"/>
            <a:r>
              <a:rPr lang="ru-RU" sz="1200" b="1" dirty="0" smtClean="0"/>
              <a:t>(17 636,3 </a:t>
            </a:r>
            <a:r>
              <a:rPr lang="ru-RU" sz="1200" b="1" dirty="0" err="1" smtClean="0"/>
              <a:t>т.р</a:t>
            </a:r>
            <a:r>
              <a:rPr lang="ru-RU" sz="1200" b="1" dirty="0" smtClean="0"/>
              <a:t>.) и Обслуживание  </a:t>
            </a:r>
            <a:r>
              <a:rPr lang="ru-RU" sz="1200" b="1" dirty="0" err="1" smtClean="0"/>
              <a:t>мун</a:t>
            </a:r>
            <a:r>
              <a:rPr lang="ru-RU" sz="1200" b="1" dirty="0" smtClean="0"/>
              <a:t>. долга</a:t>
            </a:r>
          </a:p>
          <a:p>
            <a:pPr algn="ctr" eaLnBrk="0" hangingPunct="0"/>
            <a:r>
              <a:rPr lang="ru-RU" sz="1200" b="1" dirty="0" smtClean="0"/>
              <a:t>(25 470,6 </a:t>
            </a:r>
            <a:r>
              <a:rPr lang="ru-RU" sz="1200" b="1" dirty="0" err="1" smtClean="0"/>
              <a:t>т.р</a:t>
            </a:r>
            <a:r>
              <a:rPr lang="ru-RU" sz="1200" b="1" dirty="0" smtClean="0"/>
              <a:t>.) или 8,4%</a:t>
            </a:r>
            <a:endParaRPr lang="ru-RU" sz="1200" b="1" dirty="0"/>
          </a:p>
        </p:txBody>
      </p:sp>
      <p:sp>
        <p:nvSpPr>
          <p:cNvPr id="41992" name="AutoShape 11"/>
          <p:cNvSpPr>
            <a:spLocks noChangeArrowheads="1"/>
          </p:cNvSpPr>
          <p:nvPr/>
        </p:nvSpPr>
        <p:spPr bwMode="auto">
          <a:xfrm>
            <a:off x="4500563" y="4797425"/>
            <a:ext cx="3527425" cy="1079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200" b="1" dirty="0"/>
              <a:t>5 место – </a:t>
            </a:r>
            <a:r>
              <a:rPr lang="ru-RU" sz="1200" b="1" dirty="0" smtClean="0"/>
              <a:t>Культура и кинематография </a:t>
            </a:r>
          </a:p>
          <a:p>
            <a:pPr algn="ctr" eaLnBrk="0" hangingPunct="0"/>
            <a:r>
              <a:rPr lang="ru-RU" sz="1200" b="1" dirty="0" smtClean="0"/>
              <a:t>93 162,1 тыс. руб. или 3,8%</a:t>
            </a:r>
            <a:endParaRPr lang="ru-RU" sz="1200" b="1" dirty="0"/>
          </a:p>
          <a:p>
            <a:pPr algn="ctr" eaLnBrk="0" hangingPunct="0"/>
            <a:endParaRPr lang="ru-RU" sz="1200" b="1" dirty="0"/>
          </a:p>
        </p:txBody>
      </p:sp>
      <p:sp>
        <p:nvSpPr>
          <p:cNvPr id="41993" name="Text Box 14"/>
          <p:cNvSpPr txBox="1">
            <a:spLocks noChangeArrowheads="1"/>
          </p:cNvSpPr>
          <p:nvPr/>
        </p:nvSpPr>
        <p:spPr bwMode="auto">
          <a:xfrm>
            <a:off x="4500563" y="1412875"/>
            <a:ext cx="35480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200" b="1" dirty="0"/>
              <a:t>1 </a:t>
            </a:r>
            <a:r>
              <a:rPr lang="ru-RU" sz="1200" b="1" dirty="0"/>
              <a:t>место-Межбюджетные трансферты </a:t>
            </a:r>
          </a:p>
          <a:p>
            <a:pPr algn="ctr" eaLnBrk="0" hangingPunct="0"/>
            <a:r>
              <a:rPr lang="ru-RU" sz="1200" b="1" dirty="0" smtClean="0"/>
              <a:t>1 123 125,4 </a:t>
            </a:r>
            <a:r>
              <a:rPr lang="ru-RU" sz="1200" b="1" dirty="0"/>
              <a:t>тыс. руб. или </a:t>
            </a:r>
            <a:r>
              <a:rPr lang="ru-RU" sz="1200" b="1" dirty="0" smtClean="0"/>
              <a:t>46 %</a:t>
            </a:r>
            <a:endParaRPr lang="ru-RU" sz="12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400" b="1" dirty="0" smtClean="0">
                <a:latin typeface="Arial" charset="0"/>
              </a:rPr>
              <a:t>Ведомственная структура расходов за 2015 год</a:t>
            </a:r>
          </a:p>
        </p:txBody>
      </p:sp>
      <p:graphicFrame>
        <p:nvGraphicFramePr>
          <p:cNvPr id="2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96131957"/>
              </p:ext>
            </p:extLst>
          </p:nvPr>
        </p:nvGraphicFramePr>
        <p:xfrm>
          <a:off x="107504" y="1700808"/>
          <a:ext cx="9577388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400" b="1" dirty="0" smtClean="0">
                <a:latin typeface="Arial" charset="0"/>
              </a:rPr>
              <a:t>Ведомственная структура расходов за 2014 год</a:t>
            </a:r>
          </a:p>
        </p:txBody>
      </p:sp>
      <p:graphicFrame>
        <p:nvGraphicFramePr>
          <p:cNvPr id="2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5746641"/>
              </p:ext>
            </p:extLst>
          </p:nvPr>
        </p:nvGraphicFramePr>
        <p:xfrm>
          <a:off x="107504" y="1700808"/>
          <a:ext cx="9577388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59558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60648"/>
            <a:ext cx="8677275" cy="863600"/>
          </a:xfrm>
        </p:spPr>
        <p:txBody>
          <a:bodyPr/>
          <a:lstStyle/>
          <a:p>
            <a:pPr algn="ctr" eaLnBrk="1" hangingPunct="1">
              <a:lnSpc>
                <a:spcPct val="75000"/>
              </a:lnSpc>
              <a:defRPr/>
            </a:pP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Динамика расходов бюджета муниципального образования на социально-культурную сферу</a:t>
            </a:r>
            <a:r>
              <a:rPr lang="ru-RU" sz="26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 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(млн.рублей)</a:t>
            </a:r>
            <a:r>
              <a:rPr lang="ru-RU" sz="4000" dirty="0" smtClean="0"/>
              <a:t> 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61575013"/>
              </p:ext>
            </p:extLst>
          </p:nvPr>
        </p:nvGraphicFramePr>
        <p:xfrm>
          <a:off x="323528" y="476672"/>
          <a:ext cx="9928138" cy="5659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5"/>
          <p:cNvSpPr txBox="1">
            <a:spLocks noGrp="1"/>
          </p:cNvSpPr>
          <p:nvPr/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defRPr/>
            </a:pPr>
            <a:fld id="{B069F22A-B6CB-4603-925B-A1D9D6DB42AA}" type="slidenum">
              <a:rPr lang="ru-RU" altLang="en-US" sz="1400">
                <a:latin typeface="+mj-lt"/>
              </a:rPr>
              <a:pPr algn="r">
                <a:defRPr/>
              </a:pPr>
              <a:t>18</a:t>
            </a:fld>
            <a:endParaRPr lang="ru-RU" altLang="en-US" sz="1400" dirty="0">
              <a:latin typeface="+mj-lt"/>
            </a:endParaRPr>
          </a:p>
        </p:txBody>
      </p:sp>
      <p:sp>
        <p:nvSpPr>
          <p:cNvPr id="79875" name="Rectangle 24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333375"/>
            <a:ext cx="8305800" cy="9398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Расходы на образование в 2015 году</a:t>
            </a:r>
            <a:r>
              <a:rPr lang="ru-RU" sz="2800" b="1" dirty="0" smtClean="0">
                <a:solidFill>
                  <a:srgbClr val="CC0000"/>
                </a:solidFill>
              </a:rPr>
              <a:t/>
            </a:r>
            <a:br>
              <a:rPr lang="ru-RU" sz="2800" b="1" dirty="0" smtClean="0">
                <a:solidFill>
                  <a:srgbClr val="CC0000"/>
                </a:solidFill>
              </a:rPr>
            </a:br>
            <a:endParaRPr lang="ru-RU" sz="2800" dirty="0" smtClean="0"/>
          </a:p>
        </p:txBody>
      </p:sp>
      <p:sp>
        <p:nvSpPr>
          <p:cNvPr id="79876" name="Rectangle 24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4438"/>
            <a:ext cx="8229600" cy="49164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1 326,6 млн. рублей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</a:rPr>
              <a:t>или ниже объема 2014 года на 8,7%</a:t>
            </a:r>
            <a:endParaRPr lang="ru-RU" sz="2200" dirty="0" smtClean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43013" name="Text Box 250"/>
          <p:cNvSpPr txBox="1">
            <a:spLocks noChangeArrowheads="1"/>
          </p:cNvSpPr>
          <p:nvPr/>
        </p:nvSpPr>
        <p:spPr bwMode="auto">
          <a:xfrm>
            <a:off x="250826" y="2708275"/>
            <a:ext cx="1506538" cy="30469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200" b="1" dirty="0"/>
              <a:t>Содержание </a:t>
            </a:r>
            <a:r>
              <a:rPr lang="ru-RU" sz="1200" b="1" dirty="0" smtClean="0"/>
              <a:t>85 </a:t>
            </a:r>
            <a:r>
              <a:rPr lang="ru-RU" sz="1200" b="1" dirty="0"/>
              <a:t>учреждении образования, а именно </a:t>
            </a:r>
            <a:r>
              <a:rPr lang="ru-RU" sz="1200" b="1" dirty="0" smtClean="0"/>
              <a:t>43 </a:t>
            </a:r>
            <a:r>
              <a:rPr lang="ru-RU" sz="1200" b="1" dirty="0"/>
              <a:t>дошкольных образовательных, </a:t>
            </a:r>
            <a:r>
              <a:rPr lang="ru-RU" sz="1200" b="1" dirty="0" smtClean="0"/>
              <a:t>30 общеобразовательных </a:t>
            </a:r>
            <a:r>
              <a:rPr lang="ru-RU" sz="1200" b="1" dirty="0"/>
              <a:t>учреждений, </a:t>
            </a:r>
            <a:r>
              <a:rPr lang="ru-RU" sz="1200" b="1" dirty="0" smtClean="0"/>
              <a:t>11 учреждения </a:t>
            </a:r>
            <a:r>
              <a:rPr lang="ru-RU" sz="1200" b="1" dirty="0"/>
              <a:t>дополнительного образования, </a:t>
            </a:r>
            <a:r>
              <a:rPr lang="ru-RU" sz="1200" b="1" dirty="0" smtClean="0"/>
              <a:t>1 </a:t>
            </a:r>
            <a:r>
              <a:rPr lang="ru-RU" sz="1200" b="1" dirty="0"/>
              <a:t>учреждение молодежной политики. </a:t>
            </a:r>
            <a:endParaRPr lang="ru-RU" sz="1200" b="1" dirty="0">
              <a:latin typeface="Times New Roman" pitchFamily="18" charset="0"/>
            </a:endParaRPr>
          </a:p>
        </p:txBody>
      </p:sp>
      <p:sp>
        <p:nvSpPr>
          <p:cNvPr id="43014" name="Text Box 252"/>
          <p:cNvSpPr txBox="1">
            <a:spLocks noChangeArrowheads="1"/>
          </p:cNvSpPr>
          <p:nvPr/>
        </p:nvSpPr>
        <p:spPr bwMode="auto">
          <a:xfrm>
            <a:off x="1966914" y="2708275"/>
            <a:ext cx="4981574" cy="32316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200" b="1" dirty="0"/>
              <a:t>Финансирование реализации государственного стандарта общего образования, дошкольного образования, расходы, связанные с организацией и проведением мероприятий для детей и молодежи, летней оздоровительной кампанией детей и подростков. Реализация программ:  </a:t>
            </a:r>
            <a:r>
              <a:rPr lang="ru-RU" sz="1200" b="1" dirty="0" smtClean="0"/>
              <a:t>«Энергосбережение </a:t>
            </a:r>
            <a:r>
              <a:rPr lang="ru-RU" sz="1200" b="1" dirty="0"/>
              <a:t>и повышение энергетической эффективности в муниципальном образовании </a:t>
            </a:r>
            <a:r>
              <a:rPr lang="ru-RU" sz="1200" b="1" dirty="0" smtClean="0"/>
              <a:t>«Город Майкоп» </a:t>
            </a:r>
            <a:r>
              <a:rPr lang="ru-RU" sz="1200" b="1" dirty="0"/>
              <a:t>на 2014-2017 </a:t>
            </a:r>
            <a:r>
              <a:rPr lang="ru-RU" sz="1200" b="1" dirty="0" smtClean="0"/>
              <a:t>годы», </a:t>
            </a:r>
            <a:r>
              <a:rPr lang="ru-RU" sz="1200" b="1" dirty="0"/>
              <a:t>«Развитие системы образования муниципального образования «Город Майкоп» на 2015 - 2017 годы», </a:t>
            </a:r>
            <a:r>
              <a:rPr lang="ru-RU" sz="1200" b="1" dirty="0" smtClean="0"/>
              <a:t>«Доступная среда» муниципального </a:t>
            </a:r>
            <a:r>
              <a:rPr lang="ru-RU" sz="1200" b="1" dirty="0"/>
              <a:t>образования </a:t>
            </a:r>
            <a:r>
              <a:rPr lang="ru-RU" sz="1200" b="1" dirty="0" smtClean="0"/>
              <a:t>«Город Майкоп» </a:t>
            </a:r>
            <a:r>
              <a:rPr lang="ru-RU" sz="1200" b="1" dirty="0"/>
              <a:t>на 2014-2017 </a:t>
            </a:r>
            <a:r>
              <a:rPr lang="ru-RU" sz="1200" b="1" dirty="0" smtClean="0"/>
              <a:t>годы», «Обеспечение </a:t>
            </a:r>
            <a:r>
              <a:rPr lang="ru-RU" sz="1200" b="1" dirty="0"/>
              <a:t>безопасности дорожного движения в  муниципальном образовании </a:t>
            </a:r>
            <a:r>
              <a:rPr lang="ru-RU" sz="1200" b="1" dirty="0" smtClean="0"/>
              <a:t>«Город Майкоп»  </a:t>
            </a:r>
            <a:r>
              <a:rPr lang="ru-RU" sz="1200" b="1" dirty="0"/>
              <a:t>на 2014-2017 </a:t>
            </a:r>
            <a:r>
              <a:rPr lang="ru-RU" sz="1200" b="1" dirty="0" smtClean="0"/>
              <a:t>годы», «Развитие </a:t>
            </a:r>
            <a:r>
              <a:rPr lang="ru-RU" sz="1200" b="1" dirty="0"/>
              <a:t>культуры муниципального образования </a:t>
            </a:r>
            <a:r>
              <a:rPr lang="ru-RU" sz="1200" b="1" dirty="0" smtClean="0"/>
              <a:t>«Город </a:t>
            </a:r>
            <a:r>
              <a:rPr lang="ru-RU" sz="1200" b="1" dirty="0"/>
              <a:t>Майкоп  на 2014-2018 </a:t>
            </a:r>
            <a:r>
              <a:rPr lang="ru-RU" sz="1200" b="1" dirty="0" smtClean="0"/>
              <a:t>годы», «Майкоп </a:t>
            </a:r>
            <a:r>
              <a:rPr lang="ru-RU" sz="1200" b="1" dirty="0"/>
              <a:t>- спортивный </a:t>
            </a:r>
            <a:r>
              <a:rPr lang="ru-RU" sz="1200" b="1" dirty="0" smtClean="0"/>
              <a:t>город» </a:t>
            </a:r>
            <a:r>
              <a:rPr lang="ru-RU" sz="1200" b="1" dirty="0"/>
              <a:t>на 2014-2017 </a:t>
            </a:r>
            <a:r>
              <a:rPr lang="ru-RU" sz="1200" b="1" dirty="0" smtClean="0"/>
              <a:t>годы», «Профилактика </a:t>
            </a:r>
            <a:r>
              <a:rPr lang="ru-RU" sz="1200" b="1" dirty="0"/>
              <a:t>безнадзорности и правонарушений несовершеннолетних (2014-2017г.г</a:t>
            </a:r>
            <a:r>
              <a:rPr lang="ru-RU" sz="1200" b="1" dirty="0" smtClean="0"/>
              <a:t>.)», «Молодежь </a:t>
            </a:r>
            <a:r>
              <a:rPr lang="ru-RU" sz="1200" b="1" dirty="0"/>
              <a:t>столицы Адыгеи (2014-2017гг</a:t>
            </a:r>
            <a:r>
              <a:rPr lang="ru-RU" sz="1200" b="1" dirty="0" smtClean="0"/>
              <a:t>.)»</a:t>
            </a:r>
            <a:endParaRPr lang="ru-RU" sz="1200" b="1" dirty="0">
              <a:latin typeface="Times New Roman" pitchFamily="18" charset="0"/>
            </a:endParaRPr>
          </a:p>
        </p:txBody>
      </p:sp>
      <p:sp>
        <p:nvSpPr>
          <p:cNvPr id="43015" name="Text Box 254"/>
          <p:cNvSpPr txBox="1">
            <a:spLocks noChangeArrowheads="1"/>
          </p:cNvSpPr>
          <p:nvPr/>
        </p:nvSpPr>
        <p:spPr bwMode="auto">
          <a:xfrm>
            <a:off x="7177088" y="2708275"/>
            <a:ext cx="1655762" cy="32316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1200" b="1" dirty="0">
                <a:latin typeface="+mn-lt"/>
              </a:rPr>
              <a:t>Реализация Указа Президента РФ от  07.05.2012 года в части поэтапного достижения целевых показателей по уровню оплаты труда по педагогическим работникам общеобразовательных, дошкольных учреждений и учреждений дополнительного образования</a:t>
            </a:r>
          </a:p>
        </p:txBody>
      </p:sp>
      <p:sp>
        <p:nvSpPr>
          <p:cNvPr id="43016" name="AutoShape 256"/>
          <p:cNvSpPr>
            <a:spLocks noChangeArrowheads="1"/>
          </p:cNvSpPr>
          <p:nvPr/>
        </p:nvSpPr>
        <p:spPr bwMode="auto">
          <a:xfrm>
            <a:off x="1547813" y="1916113"/>
            <a:ext cx="419100" cy="609600"/>
          </a:xfrm>
          <a:prstGeom prst="curvedRightArrow">
            <a:avLst>
              <a:gd name="adj1" fmla="val 26667"/>
              <a:gd name="adj2" fmla="val 53333"/>
              <a:gd name="adj3" fmla="val 33333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43017" name="AutoShape 257"/>
          <p:cNvSpPr>
            <a:spLocks noChangeArrowheads="1"/>
          </p:cNvSpPr>
          <p:nvPr/>
        </p:nvSpPr>
        <p:spPr bwMode="auto">
          <a:xfrm>
            <a:off x="6948488" y="1989138"/>
            <a:ext cx="457200" cy="533400"/>
          </a:xfrm>
          <a:prstGeom prst="curvedLeftArrow">
            <a:avLst>
              <a:gd name="adj1" fmla="val 23333"/>
              <a:gd name="adj2" fmla="val 46667"/>
              <a:gd name="adj3" fmla="val 33333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43018" name="AutoShape 258"/>
          <p:cNvSpPr>
            <a:spLocks noChangeArrowheads="1"/>
          </p:cNvSpPr>
          <p:nvPr/>
        </p:nvSpPr>
        <p:spPr bwMode="auto">
          <a:xfrm>
            <a:off x="4284663" y="2133600"/>
            <a:ext cx="214312" cy="495300"/>
          </a:xfrm>
          <a:prstGeom prst="downArrow">
            <a:avLst>
              <a:gd name="adj1" fmla="val 50000"/>
              <a:gd name="adj2" fmla="val 57778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5"/>
          <p:cNvSpPr txBox="1">
            <a:spLocks noGrp="1"/>
          </p:cNvSpPr>
          <p:nvPr/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defRPr/>
            </a:pPr>
            <a:fld id="{4A82068F-FD4F-4271-A97F-B9611A343A0E}" type="slidenum">
              <a:rPr lang="ru-RU" altLang="en-US" sz="1400">
                <a:latin typeface="+mj-lt"/>
              </a:rPr>
              <a:pPr algn="r">
                <a:defRPr/>
              </a:pPr>
              <a:t>19</a:t>
            </a:fld>
            <a:endParaRPr lang="ru-RU" altLang="en-US" sz="1400">
              <a:latin typeface="+mj-lt"/>
            </a:endParaRPr>
          </a:p>
        </p:txBody>
      </p:sp>
      <p:sp>
        <p:nvSpPr>
          <p:cNvPr id="78851" name="Rectangle 24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305800" cy="10826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5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Расходы на физическую культуру и спорт в 20</a:t>
            </a:r>
            <a:r>
              <a:rPr lang="en-US" sz="25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25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году</a:t>
            </a:r>
            <a:endParaRPr lang="ru-RU" sz="25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8852" name="Rectangle 243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1285875"/>
            <a:ext cx="8229600" cy="463073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14,0 млн. рублей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</a:rPr>
              <a:t>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b="0" dirty="0" smtClean="0">
                <a:solidFill>
                  <a:srgbClr val="CC0000"/>
                </a:solidFill>
                <a:latin typeface="Times New Roman" pitchFamily="18" charset="0"/>
              </a:rPr>
              <a:t>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>
                <a:latin typeface="Times New Roman" pitchFamily="18" charset="0"/>
              </a:rPr>
              <a:t> </a:t>
            </a:r>
            <a:endParaRPr lang="ru-RU" sz="2200" dirty="0" smtClean="0">
              <a:latin typeface="Times New Roman" pitchFamily="18" charset="0"/>
            </a:endParaRPr>
          </a:p>
        </p:txBody>
      </p:sp>
      <p:sp>
        <p:nvSpPr>
          <p:cNvPr id="44037" name="Text Box 250"/>
          <p:cNvSpPr txBox="1">
            <a:spLocks noChangeArrowheads="1"/>
          </p:cNvSpPr>
          <p:nvPr/>
        </p:nvSpPr>
        <p:spPr bwMode="auto">
          <a:xfrm>
            <a:off x="250825" y="2914650"/>
            <a:ext cx="4681215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400" b="1" dirty="0"/>
              <a:t>Реализация муниципальной программы  «Майкоп - спортивный город» на 2014-2017 годы</a:t>
            </a:r>
            <a:r>
              <a:rPr lang="ru-RU" sz="1400" b="1" dirty="0" smtClean="0"/>
              <a:t>» - 13 048,3 тыс. руб.</a:t>
            </a:r>
          </a:p>
          <a:p>
            <a:pPr algn="ctr" eaLnBrk="0" hangingPunct="0"/>
            <a:endParaRPr lang="ru-RU" sz="1400" b="1" dirty="0" smtClean="0"/>
          </a:p>
          <a:p>
            <a:pPr algn="ctr" eaLnBrk="0" hangingPunct="0"/>
            <a:r>
              <a:rPr lang="ru-RU" sz="1400" b="1" dirty="0"/>
              <a:t>Реализация муниципальной </a:t>
            </a:r>
            <a:r>
              <a:rPr lang="ru-RU" sz="1400" b="1" dirty="0" smtClean="0"/>
              <a:t>программы «</a:t>
            </a:r>
            <a:r>
              <a:rPr lang="ru-RU" sz="1400" b="1" dirty="0"/>
              <a:t>Профилактика безнадзорности и правонарушений несовершеннолетних (2014-2017г.г</a:t>
            </a:r>
            <a:r>
              <a:rPr lang="ru-RU" sz="1400" b="1" dirty="0" smtClean="0"/>
              <a:t>.)» - 450,0 тыс. руб.</a:t>
            </a:r>
          </a:p>
          <a:p>
            <a:pPr algn="ctr" eaLnBrk="0" hangingPunct="0"/>
            <a:endParaRPr lang="ru-RU" sz="1400" b="1" dirty="0"/>
          </a:p>
          <a:p>
            <a:pPr algn="ctr" eaLnBrk="0" hangingPunct="0"/>
            <a:r>
              <a:rPr lang="ru-RU" sz="1400" b="1" dirty="0" smtClean="0"/>
              <a:t>Расходы </a:t>
            </a:r>
            <a:r>
              <a:rPr lang="ru-RU" sz="1400" b="1" dirty="0"/>
              <a:t>вне муниципальных  программ в сфере физической культуры и </a:t>
            </a:r>
            <a:r>
              <a:rPr lang="ru-RU" sz="1400" b="1" dirty="0" smtClean="0"/>
              <a:t>спорта – 528,0 тыс. руб.</a:t>
            </a:r>
            <a:endParaRPr lang="ru-RU" sz="1400" b="1" dirty="0"/>
          </a:p>
          <a:p>
            <a:pPr algn="ctr" eaLnBrk="0" hangingPunct="0"/>
            <a:endParaRPr lang="ru-RU" sz="1400" b="1" dirty="0"/>
          </a:p>
        </p:txBody>
      </p:sp>
      <p:sp>
        <p:nvSpPr>
          <p:cNvPr id="44039" name="Text Box 254"/>
          <p:cNvSpPr txBox="1">
            <a:spLocks noChangeArrowheads="1"/>
          </p:cNvSpPr>
          <p:nvPr/>
        </p:nvSpPr>
        <p:spPr bwMode="auto">
          <a:xfrm>
            <a:off x="5364088" y="2852738"/>
            <a:ext cx="3576712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ru-RU" sz="1400" b="1" dirty="0"/>
              <a:t>В рамках данного раздела проведены </a:t>
            </a:r>
            <a:r>
              <a:rPr lang="ru-RU" sz="1400" b="1" dirty="0" smtClean="0"/>
              <a:t>мероприятия по </a:t>
            </a:r>
            <a:r>
              <a:rPr lang="ru-RU" sz="1400" b="1" dirty="0"/>
              <a:t>совершенствованию форм организации физкультурно-спортивной работы и </a:t>
            </a:r>
            <a:r>
              <a:rPr lang="ru-RU" sz="1400" b="1" dirty="0" smtClean="0"/>
              <a:t>мероприятия </a:t>
            </a:r>
            <a:r>
              <a:rPr lang="ru-RU" sz="1400" b="1" dirty="0"/>
              <a:t>по развитию материально-спортивной базы</a:t>
            </a:r>
            <a:endParaRPr lang="ru-RU" sz="1400" b="1" dirty="0">
              <a:latin typeface="+mn-lt"/>
              <a:cs typeface="Arial" charset="0"/>
            </a:endParaRPr>
          </a:p>
        </p:txBody>
      </p:sp>
      <p:sp>
        <p:nvSpPr>
          <p:cNvPr id="2" name="AutoShape 256"/>
          <p:cNvSpPr>
            <a:spLocks noChangeArrowheads="1"/>
          </p:cNvSpPr>
          <p:nvPr/>
        </p:nvSpPr>
        <p:spPr bwMode="auto">
          <a:xfrm>
            <a:off x="1500188" y="1714500"/>
            <a:ext cx="457200" cy="609600"/>
          </a:xfrm>
          <a:prstGeom prst="curvedRightArrow">
            <a:avLst>
              <a:gd name="adj1" fmla="val 26667"/>
              <a:gd name="adj2" fmla="val 53333"/>
              <a:gd name="adj3" fmla="val 33333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44040" name="AutoShape 257"/>
          <p:cNvSpPr>
            <a:spLocks noChangeArrowheads="1"/>
          </p:cNvSpPr>
          <p:nvPr/>
        </p:nvSpPr>
        <p:spPr bwMode="auto">
          <a:xfrm rot="-306130">
            <a:off x="7308850" y="1733550"/>
            <a:ext cx="457200" cy="533400"/>
          </a:xfrm>
          <a:prstGeom prst="curvedLeftArrow">
            <a:avLst>
              <a:gd name="adj1" fmla="val 23333"/>
              <a:gd name="adj2" fmla="val 46667"/>
              <a:gd name="adj3" fmla="val 33333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-180975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971550" y="228600"/>
            <a:ext cx="8020050" cy="9747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Основные параметры бюджета муниципального образования «Город Майкоп за 2015 год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ru-RU" sz="18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(тыс.рублей)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611188" y="1592262"/>
            <a:ext cx="3744912" cy="1800225"/>
          </a:xfrm>
          <a:prstGeom prst="roundRect">
            <a:avLst>
              <a:gd name="adj" fmla="val 16667"/>
            </a:avLst>
          </a:prstGeom>
          <a:solidFill>
            <a:srgbClr val="FFCC00">
              <a:alpha val="50980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5076825" y="1484313"/>
            <a:ext cx="3382963" cy="1871662"/>
          </a:xfrm>
          <a:prstGeom prst="roundRect">
            <a:avLst>
              <a:gd name="adj" fmla="val 16667"/>
            </a:avLst>
          </a:prstGeom>
          <a:solidFill>
            <a:srgbClr val="FFCC00">
              <a:alpha val="58038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 rot="10800000">
            <a:off x="3924300" y="3357563"/>
            <a:ext cx="1511300" cy="12239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solidFill>
            <a:srgbClr val="333300">
              <a:alpha val="54901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2916238" y="4724400"/>
            <a:ext cx="3657600" cy="1585913"/>
          </a:xfrm>
          <a:prstGeom prst="flowChartTerminator">
            <a:avLst/>
          </a:prstGeom>
          <a:solidFill>
            <a:srgbClr val="FFCC00">
              <a:alpha val="47842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34824" name="WordArt 8"/>
          <p:cNvSpPr>
            <a:spLocks noChangeArrowheads="1" noChangeShapeType="1" noTextEdit="1"/>
          </p:cNvSpPr>
          <p:nvPr/>
        </p:nvSpPr>
        <p:spPr bwMode="auto">
          <a:xfrm>
            <a:off x="1403350" y="1773238"/>
            <a:ext cx="24384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>
                <a:ln w="38100">
                  <a:solidFill>
                    <a:srgbClr val="993300"/>
                  </a:solidFill>
                  <a:miter lim="800000"/>
                  <a:headEnd/>
                  <a:tailEnd/>
                </a:ln>
                <a:solidFill>
                  <a:srgbClr val="CC6600"/>
                </a:solidFill>
                <a:latin typeface="Bookman Old Style"/>
              </a:rPr>
              <a:t>Доходы</a:t>
            </a:r>
          </a:p>
        </p:txBody>
      </p:sp>
      <p:sp>
        <p:nvSpPr>
          <p:cNvPr id="34825" name="WordArt 9"/>
          <p:cNvSpPr>
            <a:spLocks noChangeArrowheads="1" noChangeShapeType="1" noTextEdit="1"/>
          </p:cNvSpPr>
          <p:nvPr/>
        </p:nvSpPr>
        <p:spPr bwMode="auto">
          <a:xfrm>
            <a:off x="3492500" y="4868863"/>
            <a:ext cx="243840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>
                <a:ln w="38100">
                  <a:solidFill>
                    <a:srgbClr val="993300"/>
                  </a:solidFill>
                  <a:miter lim="800000"/>
                  <a:headEnd/>
                  <a:tailEnd/>
                </a:ln>
                <a:solidFill>
                  <a:srgbClr val="CC6600"/>
                </a:solidFill>
                <a:latin typeface="Bookman Old Style"/>
              </a:rPr>
              <a:t>ДЕФИЦИТ</a:t>
            </a:r>
          </a:p>
          <a:p>
            <a:pPr algn="ctr"/>
            <a:endParaRPr lang="ru-RU" sz="2000" b="1" kern="10">
              <a:ln w="38100">
                <a:solidFill>
                  <a:srgbClr val="993300"/>
                </a:solidFill>
                <a:miter lim="800000"/>
                <a:headEnd/>
                <a:tailEnd/>
              </a:ln>
              <a:solidFill>
                <a:srgbClr val="CC6600"/>
              </a:solidFill>
              <a:latin typeface="Bookman Old Style"/>
            </a:endParaRPr>
          </a:p>
        </p:txBody>
      </p:sp>
      <p:sp>
        <p:nvSpPr>
          <p:cNvPr id="34826" name="WordArt 10"/>
          <p:cNvSpPr>
            <a:spLocks noChangeArrowheads="1" noChangeShapeType="1" noTextEdit="1"/>
          </p:cNvSpPr>
          <p:nvPr/>
        </p:nvSpPr>
        <p:spPr bwMode="auto">
          <a:xfrm>
            <a:off x="5364163" y="1700213"/>
            <a:ext cx="273526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>
                <a:ln w="38100">
                  <a:solidFill>
                    <a:srgbClr val="993300"/>
                  </a:solidFill>
                  <a:miter lim="800000"/>
                  <a:headEnd/>
                  <a:tailEnd/>
                </a:ln>
                <a:solidFill>
                  <a:srgbClr val="CC6600"/>
                </a:solidFill>
                <a:latin typeface="Bookman Old Style"/>
              </a:rPr>
              <a:t>Расходы</a:t>
            </a:r>
          </a:p>
        </p:txBody>
      </p:sp>
      <p:sp>
        <p:nvSpPr>
          <p:cNvPr id="34827" name="WordArt 11"/>
          <p:cNvSpPr>
            <a:spLocks noChangeArrowheads="1" noChangeShapeType="1" noTextEdit="1"/>
          </p:cNvSpPr>
          <p:nvPr/>
        </p:nvSpPr>
        <p:spPr bwMode="auto">
          <a:xfrm>
            <a:off x="1403351" y="2492375"/>
            <a:ext cx="2376488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folHlink"/>
                </a:solidFill>
                <a:latin typeface="Times New Roman"/>
                <a:cs typeface="Times New Roman"/>
              </a:rPr>
              <a:t>2 383 526,8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chemeClr val="folHlink"/>
              </a:solidFill>
              <a:latin typeface="Times New Roman"/>
              <a:cs typeface="Times New Roman"/>
            </a:endParaRPr>
          </a:p>
        </p:txBody>
      </p:sp>
      <p:sp>
        <p:nvSpPr>
          <p:cNvPr id="34828" name="WordArt 12"/>
          <p:cNvSpPr>
            <a:spLocks noChangeArrowheads="1" noChangeShapeType="1" noTextEdit="1"/>
          </p:cNvSpPr>
          <p:nvPr/>
        </p:nvSpPr>
        <p:spPr bwMode="auto">
          <a:xfrm>
            <a:off x="3924300" y="5589588"/>
            <a:ext cx="165576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folHlink"/>
                </a:solidFill>
                <a:latin typeface="Times New Roman"/>
                <a:cs typeface="Times New Roman"/>
              </a:rPr>
              <a:t>58 018,41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chemeClr val="folHlink"/>
              </a:solidFill>
              <a:latin typeface="Times New Roman"/>
              <a:cs typeface="Times New Roman"/>
            </a:endParaRPr>
          </a:p>
        </p:txBody>
      </p:sp>
      <p:sp>
        <p:nvSpPr>
          <p:cNvPr id="34829" name="WordArt 13"/>
          <p:cNvSpPr>
            <a:spLocks noChangeArrowheads="1" noChangeShapeType="1" noTextEdit="1"/>
          </p:cNvSpPr>
          <p:nvPr/>
        </p:nvSpPr>
        <p:spPr bwMode="auto">
          <a:xfrm>
            <a:off x="5651500" y="2492375"/>
            <a:ext cx="252095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folHlink"/>
                </a:solidFill>
                <a:latin typeface="Times New Roman"/>
                <a:cs typeface="Times New Roman"/>
              </a:rPr>
              <a:t>2 349 844,5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chemeClr val="folHlink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5"/>
          <p:cNvSpPr txBox="1">
            <a:spLocks noGrp="1"/>
          </p:cNvSpPr>
          <p:nvPr/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defRPr/>
            </a:pPr>
            <a:fld id="{70DD49BA-9ED2-472E-929F-0DA01D92B47A}" type="slidenum">
              <a:rPr lang="ru-RU" altLang="en-US" sz="1400">
                <a:latin typeface="+mj-lt"/>
              </a:rPr>
              <a:pPr algn="r">
                <a:defRPr/>
              </a:pPr>
              <a:t>20</a:t>
            </a:fld>
            <a:endParaRPr lang="ru-RU" altLang="en-US" sz="1400">
              <a:latin typeface="+mj-lt"/>
            </a:endParaRPr>
          </a:p>
        </p:txBody>
      </p:sp>
      <p:sp>
        <p:nvSpPr>
          <p:cNvPr id="80899" name="Rectangle 24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88913"/>
            <a:ext cx="8305800" cy="8223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Расходы на культуру и средства массовой информации в 2015 году</a:t>
            </a:r>
            <a:r>
              <a:rPr lang="ru-RU" sz="2400" dirty="0" smtClean="0">
                <a:solidFill>
                  <a:srgbClr val="006600"/>
                </a:solidFill>
              </a:rPr>
              <a:t/>
            </a:r>
            <a:br>
              <a:rPr lang="ru-RU" sz="2400" dirty="0" smtClean="0">
                <a:solidFill>
                  <a:srgbClr val="006600"/>
                </a:solidFill>
              </a:rPr>
            </a:br>
            <a:endParaRPr lang="ru-RU" sz="2400" dirty="0" smtClean="0">
              <a:solidFill>
                <a:srgbClr val="006600"/>
              </a:solidFill>
            </a:endParaRPr>
          </a:p>
        </p:txBody>
      </p:sp>
      <p:sp>
        <p:nvSpPr>
          <p:cNvPr id="80900" name="Rectangle 24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28750"/>
            <a:ext cx="8507413" cy="50958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111,1 млн. рублей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</a:rPr>
              <a:t> или выше объема 2014 года  на 8,2 %</a:t>
            </a:r>
            <a:endParaRPr lang="ru-RU" sz="2200" dirty="0" smtClean="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45061" name="AutoShape 256"/>
          <p:cNvSpPr>
            <a:spLocks noChangeArrowheads="1"/>
          </p:cNvSpPr>
          <p:nvPr/>
        </p:nvSpPr>
        <p:spPr bwMode="auto">
          <a:xfrm>
            <a:off x="1676400" y="2209800"/>
            <a:ext cx="457200" cy="609600"/>
          </a:xfrm>
          <a:prstGeom prst="curvedRightArrow">
            <a:avLst>
              <a:gd name="adj1" fmla="val 26667"/>
              <a:gd name="adj2" fmla="val 53333"/>
              <a:gd name="adj3" fmla="val 33333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45062" name="AutoShape 257"/>
          <p:cNvSpPr>
            <a:spLocks noChangeArrowheads="1"/>
          </p:cNvSpPr>
          <p:nvPr/>
        </p:nvSpPr>
        <p:spPr bwMode="auto">
          <a:xfrm>
            <a:off x="7451725" y="2276475"/>
            <a:ext cx="457200" cy="576263"/>
          </a:xfrm>
          <a:prstGeom prst="curvedLeftArrow">
            <a:avLst>
              <a:gd name="adj1" fmla="val 46682"/>
              <a:gd name="adj2" fmla="val 46682"/>
              <a:gd name="adj3" fmla="val 33333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45063" name="Прямоугольник 14"/>
          <p:cNvSpPr>
            <a:spLocks noChangeArrowheads="1"/>
          </p:cNvSpPr>
          <p:nvPr/>
        </p:nvSpPr>
        <p:spPr bwMode="auto">
          <a:xfrm>
            <a:off x="500063" y="2928938"/>
            <a:ext cx="2714625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 dirty="0">
                <a:solidFill>
                  <a:schemeClr val="tx2"/>
                </a:solidFill>
              </a:rPr>
              <a:t>Содержание 12 учреждений: </a:t>
            </a:r>
          </a:p>
          <a:p>
            <a:pPr algn="ctr" eaLnBrk="0" hangingPunct="0"/>
            <a:r>
              <a:rPr lang="ru-RU" sz="1600" b="1" dirty="0">
                <a:solidFill>
                  <a:schemeClr val="tx2"/>
                </a:solidFill>
              </a:rPr>
              <a:t>Библиотечная система;</a:t>
            </a:r>
          </a:p>
          <a:p>
            <a:pPr algn="ctr" eaLnBrk="0" hangingPunct="0"/>
            <a:r>
              <a:rPr lang="ru-RU" sz="1600" b="1" dirty="0">
                <a:solidFill>
                  <a:schemeClr val="tx2"/>
                </a:solidFill>
              </a:rPr>
              <a:t>4 Дома культуры; </a:t>
            </a:r>
          </a:p>
          <a:p>
            <a:pPr algn="ctr" eaLnBrk="0" hangingPunct="0"/>
            <a:r>
              <a:rPr lang="ru-RU" sz="1600" b="1" dirty="0" smtClean="0">
                <a:solidFill>
                  <a:schemeClr val="tx2"/>
                </a:solidFill>
              </a:rPr>
              <a:t>2 Творческих объединения; </a:t>
            </a:r>
          </a:p>
          <a:p>
            <a:pPr algn="ctr" eaLnBrk="0" hangingPunct="0"/>
            <a:r>
              <a:rPr lang="ru-RU" sz="1600" b="1" dirty="0" smtClean="0">
                <a:solidFill>
                  <a:schemeClr val="tx2"/>
                </a:solidFill>
              </a:rPr>
              <a:t>2 Ансамбля; 2 Детских творческих студии; духовой оркестр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45064" name="TextBox 20"/>
          <p:cNvSpPr txBox="1">
            <a:spLocks noChangeArrowheads="1"/>
          </p:cNvSpPr>
          <p:nvPr/>
        </p:nvSpPr>
        <p:spPr bwMode="auto">
          <a:xfrm>
            <a:off x="6588125" y="2924175"/>
            <a:ext cx="2343150" cy="35394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 b="1" dirty="0"/>
              <a:t>Реализация программ: «Развитие культуры МО «Город Майкоп» на 2014-2018 годы,  «Доступная среда МО «Город Майкоп» на 2014-2017 годы»,  «Энергосбережение и повышение эффективности в МО «Город Майкоп» на 2014-2017 годы», «Развитие средств </a:t>
            </a:r>
            <a:r>
              <a:rPr lang="ru-RU" sz="1400" b="1" dirty="0" smtClean="0"/>
              <a:t>массовой информации </a:t>
            </a:r>
            <a:r>
              <a:rPr lang="ru-RU" sz="1400" b="1" dirty="0"/>
              <a:t>в МО «Город Майкоп» на 2015-2017 </a:t>
            </a:r>
            <a:r>
              <a:rPr lang="ru-RU" sz="1400" b="1" dirty="0" smtClean="0"/>
              <a:t>годы</a:t>
            </a:r>
          </a:p>
        </p:txBody>
      </p:sp>
      <p:sp>
        <p:nvSpPr>
          <p:cNvPr id="45065" name="TextBox 20"/>
          <p:cNvSpPr txBox="1">
            <a:spLocks noChangeArrowheads="1"/>
          </p:cNvSpPr>
          <p:nvPr/>
        </p:nvSpPr>
        <p:spPr bwMode="auto">
          <a:xfrm>
            <a:off x="3708400" y="2997200"/>
            <a:ext cx="2343150" cy="1816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 b="1" dirty="0"/>
              <a:t>Реализация Указа Президента РФ от 7 мая 2012 года № 597 в части поэтапного достижения целевых показателей по уровню оплаты труда работникам учреждений культуры</a:t>
            </a:r>
          </a:p>
        </p:txBody>
      </p:sp>
      <p:sp>
        <p:nvSpPr>
          <p:cNvPr id="45066" name="AutoShape 258"/>
          <p:cNvSpPr>
            <a:spLocks noChangeArrowheads="1"/>
          </p:cNvSpPr>
          <p:nvPr/>
        </p:nvSpPr>
        <p:spPr bwMode="auto">
          <a:xfrm>
            <a:off x="4645025" y="2497138"/>
            <a:ext cx="360363" cy="354012"/>
          </a:xfrm>
          <a:prstGeom prst="downArrow">
            <a:avLst>
              <a:gd name="adj1" fmla="val 100000"/>
              <a:gd name="adj2" fmla="val 375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5"/>
          <p:cNvSpPr txBox="1">
            <a:spLocks noGrp="1"/>
          </p:cNvSpPr>
          <p:nvPr/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defRPr/>
            </a:pPr>
            <a:fld id="{710C55D4-E04C-40F8-A481-A6BAE1B704E0}" type="slidenum">
              <a:rPr lang="ru-RU" altLang="en-US" sz="1400">
                <a:latin typeface="+mj-lt"/>
              </a:rPr>
              <a:pPr algn="r">
                <a:defRPr/>
              </a:pPr>
              <a:t>21</a:t>
            </a:fld>
            <a:endParaRPr lang="ru-RU" altLang="en-US" sz="1400">
              <a:latin typeface="+mj-lt"/>
            </a:endParaRPr>
          </a:p>
        </p:txBody>
      </p:sp>
      <p:sp>
        <p:nvSpPr>
          <p:cNvPr id="81923" name="Rectangle 24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305800" cy="12255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Расходы на социальную политику в 2015 году</a:t>
            </a:r>
            <a:r>
              <a:rPr lang="ru-RU" sz="3000" b="1" dirty="0" smtClean="0">
                <a:solidFill>
                  <a:srgbClr val="7030A0"/>
                </a:solidFill>
              </a:rPr>
              <a:t/>
            </a:r>
            <a:br>
              <a:rPr lang="ru-RU" sz="3000" b="1" dirty="0" smtClean="0">
                <a:solidFill>
                  <a:srgbClr val="7030A0"/>
                </a:solidFill>
              </a:rPr>
            </a:br>
            <a:endParaRPr lang="ru-RU" sz="3000" dirty="0" smtClean="0">
              <a:solidFill>
                <a:srgbClr val="7030A0"/>
              </a:solidFill>
            </a:endParaRPr>
          </a:p>
        </p:txBody>
      </p:sp>
      <p:sp>
        <p:nvSpPr>
          <p:cNvPr id="81924" name="Rectangle 243"/>
          <p:cNvSpPr>
            <a:spLocks noGrp="1" noChangeArrowheads="1"/>
          </p:cNvSpPr>
          <p:nvPr>
            <p:ph type="body" idx="4294967295"/>
          </p:nvPr>
        </p:nvSpPr>
        <p:spPr>
          <a:xfrm>
            <a:off x="250824" y="1341437"/>
            <a:ext cx="8424863" cy="5327651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256,8 млн.рублей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</a:rPr>
              <a:t>или выше объема 2014 года на 38,4%</a:t>
            </a:r>
            <a:endParaRPr lang="ru-RU" sz="2000" b="0" dirty="0" smtClean="0">
              <a:solidFill>
                <a:srgbClr val="7030A0"/>
              </a:solidFill>
              <a:latin typeface="Times New Roman" pitchFamily="18" charset="0"/>
            </a:endParaRPr>
          </a:p>
        </p:txBody>
      </p:sp>
      <p:sp>
        <p:nvSpPr>
          <p:cNvPr id="46085" name="AutoShape 244"/>
          <p:cNvSpPr>
            <a:spLocks noChangeArrowheads="1"/>
          </p:cNvSpPr>
          <p:nvPr/>
        </p:nvSpPr>
        <p:spPr bwMode="auto">
          <a:xfrm>
            <a:off x="500063" y="2819400"/>
            <a:ext cx="2571750" cy="2495551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/>
          </a:p>
        </p:txBody>
      </p:sp>
      <p:sp>
        <p:nvSpPr>
          <p:cNvPr id="46086" name="AutoShape 246"/>
          <p:cNvSpPr>
            <a:spLocks noChangeArrowheads="1"/>
          </p:cNvSpPr>
          <p:nvPr/>
        </p:nvSpPr>
        <p:spPr bwMode="auto">
          <a:xfrm>
            <a:off x="3291830" y="2801901"/>
            <a:ext cx="2720330" cy="3867187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sz="1400"/>
          </a:p>
        </p:txBody>
      </p:sp>
      <p:sp>
        <p:nvSpPr>
          <p:cNvPr id="43015" name="Rectangle 248"/>
          <p:cNvSpPr>
            <a:spLocks noChangeArrowheads="1"/>
          </p:cNvSpPr>
          <p:nvPr/>
        </p:nvSpPr>
        <p:spPr bwMode="auto">
          <a:xfrm>
            <a:off x="6357938" y="2857501"/>
            <a:ext cx="2571750" cy="158829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latin typeface="+mj-lt"/>
              </a:rPr>
              <a:t> Реализация </a:t>
            </a:r>
            <a:r>
              <a:rPr lang="ru-RU" sz="1400" b="1" dirty="0" smtClean="0">
                <a:latin typeface="+mj-lt"/>
              </a:rPr>
              <a:t>программы «Организация </a:t>
            </a:r>
            <a:r>
              <a:rPr lang="ru-RU" sz="1400" b="1" dirty="0">
                <a:latin typeface="+mj-lt"/>
              </a:rPr>
              <a:t>общественных работ в муниципальном образовании "Город Майкоп" на 2014-2017 </a:t>
            </a:r>
            <a:r>
              <a:rPr lang="ru-RU" sz="1400" b="1" dirty="0" smtClean="0">
                <a:latin typeface="+mj-lt"/>
              </a:rPr>
              <a:t>годы»</a:t>
            </a:r>
            <a:endParaRPr lang="ru-RU" sz="1400" b="1" dirty="0">
              <a:latin typeface="+mj-lt"/>
            </a:endParaRPr>
          </a:p>
        </p:txBody>
      </p:sp>
      <p:sp>
        <p:nvSpPr>
          <p:cNvPr id="43016" name="Text Box 252"/>
          <p:cNvSpPr txBox="1">
            <a:spLocks noChangeArrowheads="1"/>
          </p:cNvSpPr>
          <p:nvPr/>
        </p:nvSpPr>
        <p:spPr bwMode="auto">
          <a:xfrm>
            <a:off x="395288" y="2852738"/>
            <a:ext cx="2808287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1400" b="1" dirty="0">
                <a:latin typeface="+mj-lt"/>
              </a:rPr>
              <a:t>За счет </a:t>
            </a:r>
            <a:r>
              <a:rPr lang="ru-RU" sz="1400" b="1" dirty="0" smtClean="0">
                <a:latin typeface="+mj-lt"/>
              </a:rPr>
              <a:t>субвенции </a:t>
            </a:r>
            <a:r>
              <a:rPr lang="ru-RU" sz="1400" b="1" dirty="0">
                <a:latin typeface="+mj-lt"/>
              </a:rPr>
              <a:t>на предоставление компенсации платы, взимаемой с родителей (законных представителей) за присмотр и уход за детьми, осваивающими образовательные программы дошкольного образования в организациях, осуществляющих образовательную деятельность</a:t>
            </a:r>
            <a:endParaRPr lang="ru-RU" sz="1000" b="1" dirty="0">
              <a:latin typeface="Times New Roman" pitchFamily="18" charset="0"/>
            </a:endParaRPr>
          </a:p>
        </p:txBody>
      </p:sp>
      <p:sp>
        <p:nvSpPr>
          <p:cNvPr id="46089" name="AutoShape 256"/>
          <p:cNvSpPr>
            <a:spLocks noChangeArrowheads="1"/>
          </p:cNvSpPr>
          <p:nvPr/>
        </p:nvSpPr>
        <p:spPr bwMode="auto">
          <a:xfrm>
            <a:off x="1676400" y="2209800"/>
            <a:ext cx="457200" cy="609600"/>
          </a:xfrm>
          <a:prstGeom prst="curvedRightArrow">
            <a:avLst>
              <a:gd name="adj1" fmla="val 26667"/>
              <a:gd name="adj2" fmla="val 53333"/>
              <a:gd name="adj3" fmla="val 33333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46090" name="AutoShape 257"/>
          <p:cNvSpPr>
            <a:spLocks noChangeArrowheads="1"/>
          </p:cNvSpPr>
          <p:nvPr/>
        </p:nvSpPr>
        <p:spPr bwMode="auto">
          <a:xfrm rot="-306130">
            <a:off x="6948488" y="2205038"/>
            <a:ext cx="457200" cy="533400"/>
          </a:xfrm>
          <a:prstGeom prst="curvedLeftArrow">
            <a:avLst>
              <a:gd name="adj1" fmla="val 23333"/>
              <a:gd name="adj2" fmla="val 46667"/>
              <a:gd name="adj3" fmla="val 33333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solidFill>
                <a:srgbClr val="7030A0"/>
              </a:solidFill>
            </a:endParaRPr>
          </a:p>
        </p:txBody>
      </p:sp>
      <p:sp>
        <p:nvSpPr>
          <p:cNvPr id="46091" name="AutoShape 258"/>
          <p:cNvSpPr>
            <a:spLocks noChangeArrowheads="1"/>
          </p:cNvSpPr>
          <p:nvPr/>
        </p:nvSpPr>
        <p:spPr bwMode="auto">
          <a:xfrm rot="-142414">
            <a:off x="4658208" y="2448309"/>
            <a:ext cx="228600" cy="304800"/>
          </a:xfrm>
          <a:prstGeom prst="downArrow">
            <a:avLst>
              <a:gd name="adj1" fmla="val 100000"/>
              <a:gd name="adj2" fmla="val 37500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46092" name="Text Box 252"/>
          <p:cNvSpPr txBox="1">
            <a:spLocks noChangeArrowheads="1"/>
          </p:cNvSpPr>
          <p:nvPr/>
        </p:nvSpPr>
        <p:spPr bwMode="auto">
          <a:xfrm>
            <a:off x="3357563" y="2791104"/>
            <a:ext cx="2654597" cy="407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300" b="1" dirty="0">
                <a:latin typeface="Times New Roman" pitchFamily="18" charset="0"/>
              </a:rPr>
              <a:t>За счет субвенции на предоставление ежемесячного вознаграждения и ежемесячного дополнительного вознаграждения приемным родителям; на предоставление ежемесячной выплаты денежных средств на содержание детей, находящихся под опекой (попечительством), а также переданных на воспитание в приемную семью; предоставлению жилых помещений детям сиротам и детям, оставшимся без попечения родителей, лицам из их числа по договорам найма </a:t>
            </a:r>
            <a:r>
              <a:rPr lang="ru-RU" sz="1300" b="1" dirty="0" smtClean="0">
                <a:latin typeface="Times New Roman" pitchFamily="18" charset="0"/>
              </a:rPr>
              <a:t>специализированных </a:t>
            </a:r>
            <a:r>
              <a:rPr lang="ru-RU" sz="1300" b="1" dirty="0">
                <a:latin typeface="Times New Roman" pitchFamily="18" charset="0"/>
              </a:rPr>
              <a:t>жилых </a:t>
            </a:r>
            <a:r>
              <a:rPr lang="ru-RU" sz="1300" b="1" dirty="0" smtClean="0">
                <a:latin typeface="Times New Roman" pitchFamily="18" charset="0"/>
              </a:rPr>
              <a:t>помещений</a:t>
            </a:r>
          </a:p>
          <a:p>
            <a:pPr algn="ctr" eaLnBrk="0" hangingPunct="0"/>
            <a:endParaRPr lang="ru-RU" sz="1200" b="1" dirty="0">
              <a:latin typeface="Times New Roman" pitchFamily="18" charset="0"/>
            </a:endParaRPr>
          </a:p>
        </p:txBody>
      </p:sp>
      <p:sp>
        <p:nvSpPr>
          <p:cNvPr id="13" name="Rectangle 248"/>
          <p:cNvSpPr>
            <a:spLocks noChangeArrowheads="1"/>
          </p:cNvSpPr>
          <p:nvPr/>
        </p:nvSpPr>
        <p:spPr bwMode="auto">
          <a:xfrm>
            <a:off x="6156325" y="5949281"/>
            <a:ext cx="2519363" cy="719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1400" b="1" dirty="0">
                <a:latin typeface="+mj-lt"/>
              </a:rPr>
              <a:t>Произведены выплаты </a:t>
            </a:r>
            <a:r>
              <a:rPr lang="ru-RU" sz="1400" b="1" dirty="0" smtClean="0">
                <a:latin typeface="+mj-lt"/>
              </a:rPr>
              <a:t>пенсий</a:t>
            </a:r>
          </a:p>
          <a:p>
            <a:pPr algn="ctr" eaLnBrk="0" hangingPunct="0">
              <a:defRPr/>
            </a:pPr>
            <a:r>
              <a:rPr lang="ru-RU" sz="1400" b="1" dirty="0" smtClean="0">
                <a:latin typeface="+mj-lt"/>
              </a:rPr>
              <a:t> </a:t>
            </a:r>
            <a:r>
              <a:rPr lang="ru-RU" sz="1400" b="1" dirty="0">
                <a:latin typeface="+mj-lt"/>
              </a:rPr>
              <a:t>муниципальным </a:t>
            </a:r>
          </a:p>
          <a:p>
            <a:pPr algn="ctr" eaLnBrk="0" hangingPunct="0">
              <a:defRPr/>
            </a:pPr>
            <a:r>
              <a:rPr lang="ru-RU" sz="1400" b="1" dirty="0" smtClean="0">
                <a:latin typeface="+mj-lt"/>
              </a:rPr>
              <a:t>служащим</a:t>
            </a:r>
            <a:endParaRPr lang="ru-RU" sz="1400" b="1" dirty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188913"/>
            <a:ext cx="8235950" cy="1182687"/>
          </a:xfrm>
        </p:spPr>
        <p:txBody>
          <a:bodyPr/>
          <a:lstStyle/>
          <a:p>
            <a:pPr algn="ctr">
              <a:defRPr/>
            </a:pPr>
            <a:r>
              <a:rPr lang="ru-RU" sz="29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Расходы на жилищно-коммунальное хозяйство в 20</a:t>
            </a:r>
            <a:r>
              <a:rPr lang="en-US" sz="29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29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ru-RU" sz="29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году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6013" y="1484313"/>
            <a:ext cx="7875587" cy="47545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204,0 млн. рублей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0" dirty="0" smtClean="0">
                <a:solidFill>
                  <a:srgbClr val="0000FF"/>
                </a:solidFill>
                <a:latin typeface="Times New Roman" pitchFamily="18" charset="0"/>
              </a:rPr>
              <a:t>или ниже объема 2014 года на 12,9 %</a:t>
            </a:r>
            <a:r>
              <a:rPr lang="ru-RU" sz="2800" b="0" dirty="0" smtClean="0">
                <a:solidFill>
                  <a:srgbClr val="CC0000"/>
                </a:solidFill>
                <a:latin typeface="Times New Roman" pitchFamily="18" charset="0"/>
              </a:rPr>
              <a:t>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dirty="0" smtClean="0">
                <a:latin typeface="Times New Roman" pitchFamily="18" charset="0"/>
              </a:rPr>
              <a:t>            </a:t>
            </a:r>
            <a:endParaRPr lang="ru-RU" sz="2600" dirty="0" smtClean="0">
              <a:latin typeface="Times New Roman" pitchFamily="18" charset="0"/>
            </a:endParaRPr>
          </a:p>
          <a:p>
            <a:pPr>
              <a:defRPr/>
            </a:pPr>
            <a:endParaRPr lang="ru-RU" dirty="0" smtClean="0"/>
          </a:p>
        </p:txBody>
      </p:sp>
      <p:sp>
        <p:nvSpPr>
          <p:cNvPr id="47108" name="Text Box 250"/>
          <p:cNvSpPr txBox="1">
            <a:spLocks noChangeArrowheads="1"/>
          </p:cNvSpPr>
          <p:nvPr/>
        </p:nvSpPr>
        <p:spPr bwMode="auto">
          <a:xfrm>
            <a:off x="714375" y="2781300"/>
            <a:ext cx="3857625" cy="31085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 b="1" dirty="0"/>
              <a:t>Реализация программ</a:t>
            </a:r>
            <a:r>
              <a:rPr lang="ru-RU" sz="1400" b="1" dirty="0" smtClean="0"/>
              <a:t>:</a:t>
            </a:r>
          </a:p>
          <a:p>
            <a:pPr algn="ctr" eaLnBrk="0" hangingPunct="0"/>
            <a:r>
              <a:rPr lang="ru-RU" sz="1400" b="1" dirty="0" smtClean="0"/>
              <a:t>Обеспечение </a:t>
            </a:r>
            <a:r>
              <a:rPr lang="ru-RU" sz="1400" b="1" dirty="0"/>
              <a:t>малоимущих граждан жилыми помещениями по договорам социального найма в </a:t>
            </a:r>
            <a:r>
              <a:rPr lang="ru-RU" sz="1400" b="1" dirty="0" smtClean="0"/>
              <a:t>МО» Город Майкоп» </a:t>
            </a:r>
            <a:r>
              <a:rPr lang="ru-RU" sz="1400" b="1" dirty="0"/>
              <a:t>на 2014-2017 </a:t>
            </a:r>
            <a:r>
              <a:rPr lang="ru-RU" sz="1400" b="1" dirty="0" smtClean="0"/>
              <a:t>годы; «Чистая вода» МО «Город Майкоп» </a:t>
            </a:r>
            <a:r>
              <a:rPr lang="ru-RU" sz="1400" b="1" dirty="0"/>
              <a:t>на 2014-2017 годы; Переселение граждан из жилых помещений, признанных непригодными для проживания и расположенных в аварийных многоквартирных домах </a:t>
            </a:r>
            <a:r>
              <a:rPr lang="ru-RU" sz="1400" b="1" dirty="0" smtClean="0"/>
              <a:t>МО «Город Майкоп» </a:t>
            </a:r>
            <a:r>
              <a:rPr lang="ru-RU" sz="1400" b="1" dirty="0"/>
              <a:t>на 2014-2017 годы»; Развитие жилищно-коммунального  и дорожного хозяйства в </a:t>
            </a:r>
            <a:r>
              <a:rPr lang="ru-RU" sz="1400" b="1" dirty="0" smtClean="0"/>
              <a:t>МО </a:t>
            </a:r>
            <a:r>
              <a:rPr lang="ru-RU" sz="1400" b="1" dirty="0"/>
              <a:t>«Город Майкоп» на 2015-2017 годы»</a:t>
            </a:r>
          </a:p>
        </p:txBody>
      </p:sp>
      <p:sp>
        <p:nvSpPr>
          <p:cNvPr id="47109" name="Text Box 252"/>
          <p:cNvSpPr txBox="1">
            <a:spLocks noChangeArrowheads="1"/>
          </p:cNvSpPr>
          <p:nvPr/>
        </p:nvSpPr>
        <p:spPr bwMode="auto">
          <a:xfrm>
            <a:off x="4857750" y="2838450"/>
            <a:ext cx="3857625" cy="2031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 b="1" dirty="0">
                <a:solidFill>
                  <a:schemeClr val="tx2"/>
                </a:solidFill>
              </a:rPr>
              <a:t>Проведение мероприятий в рамках принятых программ:</a:t>
            </a:r>
          </a:p>
          <a:p>
            <a:pPr algn="ctr" eaLnBrk="0" hangingPunct="0"/>
            <a:r>
              <a:rPr lang="ru-RU" sz="1400" b="1" dirty="0">
                <a:solidFill>
                  <a:schemeClr val="tx2"/>
                </a:solidFill>
              </a:rPr>
              <a:t>капитальный ремонт (замена) объектов коммунального хозяйства, развитие инженерных сетей, возмещение выпадающих доходов МУП «Банный комплекс», улучшение жилищных условий граждан, благоустройство территорий МО «Город Майкоп»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>
                <a:cs typeface="Times New Roman" pitchFamily="18" charset="0"/>
              </a:rPr>
              <a:t>Расходы на 1 жителя в 2015</a:t>
            </a:r>
            <a:br>
              <a:rPr lang="ru-RU" sz="2400" dirty="0" smtClean="0">
                <a:cs typeface="Times New Roman" pitchFamily="18" charset="0"/>
              </a:rPr>
            </a:br>
            <a:r>
              <a:rPr lang="ru-RU" sz="2400" dirty="0" smtClean="0">
                <a:cs typeface="Times New Roman" pitchFamily="18" charset="0"/>
              </a:rPr>
              <a:t> году по отдельным отраслям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676648"/>
              </p:ext>
            </p:extLst>
          </p:nvPr>
        </p:nvGraphicFramePr>
        <p:xfrm>
          <a:off x="457200" y="1935163"/>
          <a:ext cx="8075240" cy="307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7620"/>
                <a:gridCol w="40376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отрасли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 бюджета на 1 жителя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(тыс. рублей)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7,9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спорт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 расчете показателей учитывалась  численность постоянного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населения на 01.01.2015 -167,353 тыс. человек.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428625" y="692150"/>
            <a:ext cx="8229600" cy="2022475"/>
          </a:xfrm>
        </p:spPr>
        <p:txBody>
          <a:bodyPr/>
          <a:lstStyle/>
          <a:p>
            <a:pPr algn="ctr"/>
            <a:r>
              <a:rPr lang="ru-RU" sz="3200" dirty="0" smtClean="0"/>
              <a:t>Средняя заработная плата по отраслям за  2015 год, рублей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8519316"/>
              </p:ext>
            </p:extLst>
          </p:nvPr>
        </p:nvGraphicFramePr>
        <p:xfrm>
          <a:off x="467544" y="1772816"/>
          <a:ext cx="8186766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1638"/>
                <a:gridCol w="2282564"/>
                <a:gridCol w="2282564"/>
              </a:tblGrid>
              <a:tr h="56514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Средняя </a:t>
                      </a:r>
                      <a:r>
                        <a:rPr lang="ru-RU" baseline="0" dirty="0" smtClean="0"/>
                        <a:t>заработная плата педагогических работников за 2014 год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Средняя</a:t>
                      </a:r>
                      <a:r>
                        <a:rPr lang="ru-RU" baseline="0" dirty="0" smtClean="0"/>
                        <a:t> заработная плата педагогических </a:t>
                      </a:r>
                      <a:r>
                        <a:rPr lang="ru-RU" baseline="0" smtClean="0"/>
                        <a:t>работников за </a:t>
                      </a:r>
                      <a:r>
                        <a:rPr lang="ru-RU" baseline="0" dirty="0" smtClean="0"/>
                        <a:t>2015 год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Дошкольные образовательные учреждения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latin typeface="Times New Roman" pitchFamily="18" charset="0"/>
                        </a:rPr>
                        <a:t>17811,5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latin typeface="Times New Roman" pitchFamily="18" charset="0"/>
                        </a:rPr>
                        <a:t>18596,9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Общеобразовательные учреждения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latin typeface="Times New Roman" pitchFamily="18" charset="0"/>
                        </a:rPr>
                        <a:t>21223,3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latin typeface="Times New Roman" pitchFamily="18" charset="0"/>
                        </a:rPr>
                        <a:t>23527,6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Учреждения дополнительного</a:t>
                      </a:r>
                      <a:r>
                        <a:rPr lang="ru-RU" baseline="0" dirty="0" smtClean="0"/>
                        <a:t>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latin typeface="Times New Roman" pitchFamily="18" charset="0"/>
                        </a:rPr>
                        <a:t>17041,0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latin typeface="Times New Roman" pitchFamily="18" charset="0"/>
                        </a:rPr>
                        <a:t>20578,4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93833762"/>
              </p:ext>
            </p:extLst>
          </p:nvPr>
        </p:nvGraphicFramePr>
        <p:xfrm>
          <a:off x="771525" y="1489075"/>
          <a:ext cx="8110538" cy="4184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468313" y="188913"/>
            <a:ext cx="8351837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структуры муниципального долга </a:t>
            </a:r>
          </a:p>
          <a:p>
            <a:pPr algn="ctr" eaLnBrk="0" hangingPunct="0">
              <a:defRPr/>
            </a:pP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бюджета</a:t>
            </a:r>
            <a:endParaRPr lang="ru-RU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0" hangingPunct="0">
              <a:defRPr/>
            </a:pPr>
            <a:r>
              <a:rPr lang="ru-RU" sz="1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(тыс. рублей)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/>
        <p:txBody>
          <a:bodyPr lIns="91440" tIns="45720" rIns="91440" bIns="45720"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000" b="0" i="1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600" b="0" i="1" smtClean="0">
                <a:solidFill>
                  <a:srgbClr val="DE84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Спасибо за внимание 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423863"/>
            <a:ext cx="8370887" cy="660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rPr>
              <a:t>Основные параметры исполнения бюджета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муниципального образования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rPr>
              <a:t> за 2015 год в сравнении с 2014 годом </a:t>
            </a:r>
            <a:r>
              <a:rPr lang="ru-RU" sz="20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(</a:t>
            </a:r>
            <a:r>
              <a:rPr lang="ru-RU" sz="20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тыс</a:t>
            </a:r>
            <a:r>
              <a:rPr lang="ru-RU" sz="20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.</a:t>
            </a:r>
            <a:r>
              <a:rPr lang="ru-RU" sz="20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рублей</a:t>
            </a:r>
            <a:r>
              <a:rPr lang="ru-RU" sz="20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)</a:t>
            </a:r>
            <a:r>
              <a:rPr lang="ru-RU" sz="2000" b="1" dirty="0" smtClean="0">
                <a:solidFill>
                  <a:srgbClr val="333399"/>
                </a:solidFill>
                <a:latin typeface="Garamond" pitchFamily="18" charset="0"/>
                <a:cs typeface="Arial" charset="0"/>
              </a:rPr>
              <a:t> </a:t>
            </a:r>
            <a:r>
              <a:rPr lang="ru-RU" sz="2000" dirty="0" smtClean="0">
                <a:solidFill>
                  <a:schemeClr val="bg2"/>
                </a:solidFill>
                <a:latin typeface="Garamond" pitchFamily="18" charset="0"/>
              </a:rPr>
              <a:t/>
            </a:r>
            <a:br>
              <a:rPr lang="ru-RU" sz="2000" dirty="0" smtClean="0">
                <a:solidFill>
                  <a:schemeClr val="bg2"/>
                </a:solidFill>
                <a:latin typeface="Garamond" pitchFamily="18" charset="0"/>
              </a:rPr>
            </a:br>
            <a:endParaRPr lang="ru-RU" sz="2000" dirty="0" smtClean="0">
              <a:solidFill>
                <a:schemeClr val="bg2"/>
              </a:solidFill>
              <a:latin typeface="Garamond" pitchFamily="18" charset="0"/>
            </a:endParaRPr>
          </a:p>
        </p:txBody>
      </p:sp>
      <p:graphicFrame>
        <p:nvGraphicFramePr>
          <p:cNvPr id="84134" name="Group 166"/>
          <p:cNvGraphicFramePr>
            <a:graphicFrameLocks noGrp="1"/>
          </p:cNvGraphicFramePr>
          <p:nvPr>
            <p:ph sz="half" idx="1"/>
          </p:nvPr>
        </p:nvGraphicFramePr>
        <p:xfrm>
          <a:off x="468313" y="1981200"/>
          <a:ext cx="8280400" cy="4327525"/>
        </p:xfrm>
        <a:graphic>
          <a:graphicData uri="http://schemas.openxmlformats.org/drawingml/2006/table">
            <a:tbl>
              <a:tblPr/>
              <a:tblGrid>
                <a:gridCol w="8280400"/>
              </a:tblGrid>
              <a:tr h="43275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731" name="Group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994990"/>
              </p:ext>
            </p:extLst>
          </p:nvPr>
        </p:nvGraphicFramePr>
        <p:xfrm>
          <a:off x="179388" y="1412875"/>
          <a:ext cx="8464867" cy="4014789"/>
        </p:xfrm>
        <a:graphic>
          <a:graphicData uri="http://schemas.openxmlformats.org/drawingml/2006/table">
            <a:tbl>
              <a:tblPr/>
              <a:tblGrid>
                <a:gridCol w="3097212"/>
                <a:gridCol w="1265555"/>
                <a:gridCol w="1441450"/>
                <a:gridCol w="1295400"/>
                <a:gridCol w="1365250"/>
              </a:tblGrid>
              <a:tr h="5461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 показателя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Исполнено 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Отклонение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(+,-)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 к 2015 году (%)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 год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 год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Налоговые доходы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734 852,6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837 219,4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102 366,8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113,9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Неналоговые доходы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232 644,3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122 615,8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- 110 028,5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Безвозмездные поступления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1 195 860,0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1 228 874,3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33 014,3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 доходов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2 264 318,9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2 383 526,8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119 207,9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105,3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 расходов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2 349 844,5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2 441 545,2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91 700,7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Профицит (+), дефицит (-)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-85 525,6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-58 018,4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-27 507,2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Основные характеристики бюджета муниципального образования за 2015 год (тыс.рублей)</a:t>
            </a:r>
            <a:endParaRPr lang="ru-RU" sz="2400" dirty="0" smtClean="0"/>
          </a:p>
        </p:txBody>
      </p:sp>
      <p:graphicFrame>
        <p:nvGraphicFramePr>
          <p:cNvPr id="36895" name="Group 3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90200392"/>
              </p:ext>
            </p:extLst>
          </p:nvPr>
        </p:nvGraphicFramePr>
        <p:xfrm>
          <a:off x="250825" y="1600200"/>
          <a:ext cx="8713788" cy="4574034"/>
        </p:xfrm>
        <a:graphic>
          <a:graphicData uri="http://schemas.openxmlformats.org/drawingml/2006/table">
            <a:tbl>
              <a:tblPr/>
              <a:tblGrid>
                <a:gridCol w="2178050"/>
                <a:gridCol w="2179638"/>
                <a:gridCol w="2124075"/>
                <a:gridCol w="2232025"/>
              </a:tblGrid>
              <a:tr h="1071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Показатель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Утвержденный бюджет на 2015 год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Исполнение за 2015 год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Корректировка бюджета: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«+»- рост;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«-» - снижение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1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2 083 358,0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2 383 526,8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+ 334 709,3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9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Расходы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2 186 162,0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2 441 515,2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+ 132 562,5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Дефицит (-),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Профицит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-102 804,0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-58 018,4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- 17 271,8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928688" y="214313"/>
            <a:ext cx="7491412" cy="1143000"/>
          </a:xfrm>
        </p:spPr>
        <p:txBody>
          <a:bodyPr/>
          <a:lstStyle/>
          <a:p>
            <a:pPr algn="ctr"/>
            <a:r>
              <a:rPr lang="ru-RU" b="1" dirty="0" smtClean="0"/>
              <a:t>Доходы 2015 года </a:t>
            </a:r>
            <a:r>
              <a:rPr lang="ru-RU" sz="3200" b="1" dirty="0" smtClean="0"/>
              <a:t>(</a:t>
            </a:r>
            <a:r>
              <a:rPr lang="ru-RU" sz="3200" b="1" dirty="0" err="1" smtClean="0"/>
              <a:t>тыс.рублей</a:t>
            </a:r>
            <a:r>
              <a:rPr lang="ru-RU" sz="3200" b="1" dirty="0" smtClean="0"/>
              <a:t>)</a:t>
            </a:r>
          </a:p>
        </p:txBody>
      </p:sp>
      <p:graphicFrame>
        <p:nvGraphicFramePr>
          <p:cNvPr id="2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336550" y="1574800"/>
          <a:ext cx="8542338" cy="461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Доходы бюджета муниципального образования на 1 жителя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28365048"/>
              </p:ext>
            </p:extLst>
          </p:nvPr>
        </p:nvGraphicFramePr>
        <p:xfrm>
          <a:off x="1042988" y="1916113"/>
          <a:ext cx="7488831" cy="38884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96277"/>
                <a:gridCol w="2496277"/>
                <a:gridCol w="2496277"/>
              </a:tblGrid>
              <a:tr h="85833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2014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2015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58333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Доходы, тыс.рублей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2 264</a:t>
                      </a:r>
                      <a:r>
                        <a:rPr lang="ru-RU" baseline="0" dirty="0" smtClean="0"/>
                        <a:t> 318,9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2 383 526 ,8</a:t>
                      </a:r>
                      <a:endParaRPr lang="ru-RU" dirty="0"/>
                    </a:p>
                  </a:txBody>
                  <a:tcPr/>
                </a:tc>
              </a:tr>
              <a:tr h="1277510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Численность населения на отчетную дату,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167</a:t>
                      </a:r>
                      <a:r>
                        <a:rPr lang="ru-RU" baseline="0" dirty="0" smtClean="0"/>
                        <a:t> 353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167 350</a:t>
                      </a:r>
                      <a:endParaRPr lang="ru-RU" dirty="0"/>
                    </a:p>
                  </a:txBody>
                  <a:tcPr/>
                </a:tc>
              </a:tr>
              <a:tr h="894256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на 1 жителя, тыс.рублей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142875" y="228600"/>
            <a:ext cx="8848725" cy="1143000"/>
          </a:xfrm>
        </p:spPr>
        <p:txBody>
          <a:bodyPr/>
          <a:lstStyle/>
          <a:p>
            <a:pPr algn="ctr"/>
            <a:r>
              <a:rPr lang="ru-RU" sz="2800" b="1" dirty="0" smtClean="0"/>
              <a:t>Структура доходов бюджета </a:t>
            </a:r>
            <a:br>
              <a:rPr lang="ru-RU" sz="2800" b="1" dirty="0" smtClean="0"/>
            </a:br>
            <a:r>
              <a:rPr lang="ru-RU" sz="2800" b="1" dirty="0" smtClean="0"/>
              <a:t>муниципального образования в 2015 году</a:t>
            </a:r>
          </a:p>
        </p:txBody>
      </p:sp>
      <p:graphicFrame>
        <p:nvGraphicFramePr>
          <p:cNvPr id="2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99494544"/>
              </p:ext>
            </p:extLst>
          </p:nvPr>
        </p:nvGraphicFramePr>
        <p:xfrm>
          <a:off x="550863" y="1622425"/>
          <a:ext cx="8256587" cy="461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0" y="0"/>
            <a:ext cx="8991600" cy="83661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Изменения прогнозируемого объема доходов бюджета </a:t>
            </a:r>
            <a:br>
              <a:rPr lang="ru-RU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</a:br>
            <a:r>
              <a:rPr lang="ru-RU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в 2015 году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</a:t>
            </a:r>
            <a:r>
              <a:rPr lang="ru-RU" sz="18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(тыс.рублей)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315960811"/>
              </p:ext>
            </p:extLst>
          </p:nvPr>
        </p:nvGraphicFramePr>
        <p:xfrm>
          <a:off x="1166813" y="815975"/>
          <a:ext cx="7324725" cy="223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6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144240853"/>
              </p:ext>
            </p:extLst>
          </p:nvPr>
        </p:nvGraphicFramePr>
        <p:xfrm>
          <a:off x="-449263" y="4194175"/>
          <a:ext cx="5638801" cy="223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1042988" y="1571625"/>
            <a:ext cx="2160587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1800" b="1" dirty="0">
                <a:solidFill>
                  <a:srgbClr val="33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Доходы всего</a:t>
            </a:r>
          </a:p>
        </p:txBody>
      </p:sp>
      <p:sp>
        <p:nvSpPr>
          <p:cNvPr id="115722" name="Rectangle 10"/>
          <p:cNvSpPr>
            <a:spLocks noChangeArrowheads="1"/>
          </p:cNvSpPr>
          <p:nvPr/>
        </p:nvSpPr>
        <p:spPr bwMode="auto">
          <a:xfrm>
            <a:off x="179388" y="3500438"/>
            <a:ext cx="28082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1600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Налоговые и </a:t>
            </a:r>
          </a:p>
          <a:p>
            <a:pPr algn="ctr" eaLnBrk="0" hangingPunct="0">
              <a:defRPr/>
            </a:pPr>
            <a:r>
              <a:rPr lang="ru-RU" sz="1600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неналоговые доходы</a:t>
            </a:r>
          </a:p>
        </p:txBody>
      </p:sp>
      <p:sp>
        <p:nvSpPr>
          <p:cNvPr id="115723" name="Rectangle 11"/>
          <p:cNvSpPr>
            <a:spLocks noChangeArrowheads="1"/>
          </p:cNvSpPr>
          <p:nvPr/>
        </p:nvSpPr>
        <p:spPr bwMode="auto">
          <a:xfrm>
            <a:off x="4000500" y="3500438"/>
            <a:ext cx="2857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1600" dirty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Безвозмездные поступления</a:t>
            </a:r>
          </a:p>
          <a:p>
            <a:pPr algn="ctr" eaLnBrk="0" hangingPunct="0">
              <a:defRPr/>
            </a:pPr>
            <a:endParaRPr lang="ru-RU" sz="1600" dirty="0">
              <a:solidFill>
                <a:srgbClr val="CC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81" name="AutoShape 13"/>
          <p:cNvSpPr>
            <a:spLocks noChangeArrowheads="1"/>
          </p:cNvSpPr>
          <p:nvPr/>
        </p:nvSpPr>
        <p:spPr bwMode="auto">
          <a:xfrm rot="-1569233">
            <a:off x="4308475" y="1700213"/>
            <a:ext cx="714375" cy="274637"/>
          </a:xfrm>
          <a:prstGeom prst="rightArrow">
            <a:avLst>
              <a:gd name="adj1" fmla="val 50000"/>
              <a:gd name="adj2" fmla="val 65029"/>
            </a:avLst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3082" name="AutoShape 15"/>
          <p:cNvSpPr>
            <a:spLocks noChangeArrowheads="1"/>
          </p:cNvSpPr>
          <p:nvPr/>
        </p:nvSpPr>
        <p:spPr bwMode="auto">
          <a:xfrm>
            <a:off x="4572000" y="1268413"/>
            <a:ext cx="936625" cy="4318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 b="1" dirty="0">
                <a:solidFill>
                  <a:srgbClr val="0033CC"/>
                </a:solidFill>
              </a:rPr>
              <a:t>   </a:t>
            </a:r>
            <a:r>
              <a:rPr lang="ru-RU" sz="1600" b="1" dirty="0" smtClean="0">
                <a:solidFill>
                  <a:srgbClr val="0033CC"/>
                </a:solidFill>
              </a:rPr>
              <a:t>16 </a:t>
            </a:r>
            <a:r>
              <a:rPr lang="ru-RU" sz="1600" b="1" dirty="0">
                <a:solidFill>
                  <a:srgbClr val="0033CC"/>
                </a:solidFill>
              </a:rPr>
              <a:t>%</a:t>
            </a:r>
          </a:p>
        </p:txBody>
      </p:sp>
      <p:sp>
        <p:nvSpPr>
          <p:cNvPr id="3083" name="AutoShape 17"/>
          <p:cNvSpPr>
            <a:spLocks noChangeArrowheads="1"/>
          </p:cNvSpPr>
          <p:nvPr/>
        </p:nvSpPr>
        <p:spPr bwMode="auto">
          <a:xfrm rot="-1444311">
            <a:off x="1801813" y="4621213"/>
            <a:ext cx="636587" cy="215900"/>
          </a:xfrm>
          <a:prstGeom prst="rightArrow">
            <a:avLst>
              <a:gd name="adj1" fmla="val 50000"/>
              <a:gd name="adj2" fmla="val 41716"/>
            </a:avLst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3084" name="AutoShape 15"/>
          <p:cNvSpPr>
            <a:spLocks noChangeArrowheads="1"/>
          </p:cNvSpPr>
          <p:nvPr/>
        </p:nvSpPr>
        <p:spPr bwMode="auto">
          <a:xfrm>
            <a:off x="1643063" y="4143375"/>
            <a:ext cx="952500" cy="3587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 b="1" dirty="0">
                <a:solidFill>
                  <a:srgbClr val="00FF00"/>
                </a:solidFill>
              </a:rPr>
              <a:t>   </a:t>
            </a:r>
            <a:r>
              <a:rPr lang="ru-RU" sz="1600" b="1" dirty="0">
                <a:solidFill>
                  <a:srgbClr val="008000"/>
                </a:solidFill>
              </a:rPr>
              <a:t> </a:t>
            </a:r>
            <a:r>
              <a:rPr lang="ru-RU" sz="1600" b="1" dirty="0" smtClean="0">
                <a:solidFill>
                  <a:srgbClr val="008000"/>
                </a:solidFill>
              </a:rPr>
              <a:t>4%</a:t>
            </a:r>
            <a:endParaRPr lang="ru-RU" sz="1600" b="1" dirty="0">
              <a:solidFill>
                <a:srgbClr val="008000"/>
              </a:solidFill>
            </a:endParaRPr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5843305"/>
              </p:ext>
            </p:extLst>
          </p:nvPr>
        </p:nvGraphicFramePr>
        <p:xfrm>
          <a:off x="3979863" y="3336925"/>
          <a:ext cx="5435600" cy="300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085" name="AutoShape 13"/>
          <p:cNvSpPr>
            <a:spLocks noChangeArrowheads="1"/>
          </p:cNvSpPr>
          <p:nvPr/>
        </p:nvSpPr>
        <p:spPr bwMode="auto">
          <a:xfrm rot="-1569233">
            <a:off x="6161088" y="4886325"/>
            <a:ext cx="844550" cy="274638"/>
          </a:xfrm>
          <a:prstGeom prst="rightArrow">
            <a:avLst>
              <a:gd name="adj1" fmla="val 50000"/>
              <a:gd name="adj2" fmla="val 58940"/>
            </a:avLst>
          </a:prstGeom>
          <a:solidFill>
            <a:srgbClr val="993366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3086" name="AutoShape 15"/>
          <p:cNvSpPr>
            <a:spLocks noChangeArrowheads="1"/>
          </p:cNvSpPr>
          <p:nvPr/>
        </p:nvSpPr>
        <p:spPr bwMode="auto">
          <a:xfrm>
            <a:off x="6072188" y="4508500"/>
            <a:ext cx="785812" cy="3587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 b="1" dirty="0">
                <a:solidFill>
                  <a:srgbClr val="0033CC"/>
                </a:solidFill>
              </a:rPr>
              <a:t>   </a:t>
            </a:r>
            <a:r>
              <a:rPr lang="ru-RU" sz="1600" b="1" dirty="0" smtClean="0">
                <a:solidFill>
                  <a:srgbClr val="CC00FF"/>
                </a:solidFill>
              </a:rPr>
              <a:t>26%</a:t>
            </a:r>
            <a:endParaRPr lang="ru-RU" sz="1600" b="1" dirty="0">
              <a:solidFill>
                <a:srgbClr val="CC00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26652346"/>
              </p:ext>
            </p:extLst>
          </p:nvPr>
        </p:nvGraphicFramePr>
        <p:xfrm>
          <a:off x="447675" y="1830388"/>
          <a:ext cx="8239125" cy="4294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684213" y="333375"/>
            <a:ext cx="75882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Динамика налоговых и неналоговых доходов </a:t>
            </a:r>
            <a:r>
              <a:rPr lang="ru-RU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2014-2015 </a:t>
            </a:r>
            <a: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годы </a:t>
            </a:r>
            <a:b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(абсолютные показатели, тыс.рублей)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тчет 2015 год для граждан НАШЕ">
  <a:themeElements>
    <a:clrScheme name="1_Reporting Progress or Status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1_Reporting Progress or Statu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Reporting Progress or Status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eporting Progress or Status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eporting Progress or Status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Reporting Progress or Status 1">
    <a:dk1>
      <a:srgbClr val="333300"/>
    </a:dk1>
    <a:lt1>
      <a:srgbClr val="FFFFFF"/>
    </a:lt1>
    <a:dk2>
      <a:srgbClr val="000000"/>
    </a:dk2>
    <a:lt2>
      <a:srgbClr val="969696"/>
    </a:lt2>
    <a:accent1>
      <a:srgbClr val="E5D58A"/>
    </a:accent1>
    <a:accent2>
      <a:srgbClr val="CCCC00"/>
    </a:accent2>
    <a:accent3>
      <a:srgbClr val="FFFFFF"/>
    </a:accent3>
    <a:accent4>
      <a:srgbClr val="2A2A00"/>
    </a:accent4>
    <a:accent5>
      <a:srgbClr val="F0E7C4"/>
    </a:accent5>
    <a:accent6>
      <a:srgbClr val="B9B900"/>
    </a:accent6>
    <a:hlink>
      <a:srgbClr val="999933"/>
    </a:hlink>
    <a:folHlink>
      <a:srgbClr val="666633"/>
    </a:folHlink>
  </a:clrScheme>
  <a:fontScheme name="1_Reporting Progress or Status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1_Reporting Progress or Status 1">
    <a:dk1>
      <a:srgbClr val="333300"/>
    </a:dk1>
    <a:lt1>
      <a:srgbClr val="FFFFFF"/>
    </a:lt1>
    <a:dk2>
      <a:srgbClr val="000000"/>
    </a:dk2>
    <a:lt2>
      <a:srgbClr val="969696"/>
    </a:lt2>
    <a:accent1>
      <a:srgbClr val="E5D58A"/>
    </a:accent1>
    <a:accent2>
      <a:srgbClr val="CCCC00"/>
    </a:accent2>
    <a:accent3>
      <a:srgbClr val="FFFFFF"/>
    </a:accent3>
    <a:accent4>
      <a:srgbClr val="2A2A00"/>
    </a:accent4>
    <a:accent5>
      <a:srgbClr val="F0E7C4"/>
    </a:accent5>
    <a:accent6>
      <a:srgbClr val="B9B900"/>
    </a:accent6>
    <a:hlink>
      <a:srgbClr val="999933"/>
    </a:hlink>
    <a:folHlink>
      <a:srgbClr val="666633"/>
    </a:folHlink>
  </a:clrScheme>
  <a:fontScheme name="1_Reporting Progress or Status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1_Reporting Progress or Status 1">
    <a:dk1>
      <a:srgbClr val="333300"/>
    </a:dk1>
    <a:lt1>
      <a:srgbClr val="FFFFFF"/>
    </a:lt1>
    <a:dk2>
      <a:srgbClr val="000000"/>
    </a:dk2>
    <a:lt2>
      <a:srgbClr val="969696"/>
    </a:lt2>
    <a:accent1>
      <a:srgbClr val="E5D58A"/>
    </a:accent1>
    <a:accent2>
      <a:srgbClr val="CCCC00"/>
    </a:accent2>
    <a:accent3>
      <a:srgbClr val="FFFFFF"/>
    </a:accent3>
    <a:accent4>
      <a:srgbClr val="2A2A00"/>
    </a:accent4>
    <a:accent5>
      <a:srgbClr val="F0E7C4"/>
    </a:accent5>
    <a:accent6>
      <a:srgbClr val="B9B900"/>
    </a:accent6>
    <a:hlink>
      <a:srgbClr val="999933"/>
    </a:hlink>
    <a:folHlink>
      <a:srgbClr val="666633"/>
    </a:folHlink>
  </a:clrScheme>
  <a:fontScheme name="1_Reporting Progress or Status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Отчет 2015 год для граждан НАШЕ</Template>
  <TotalTime>383</TotalTime>
  <Words>1447</Words>
  <Application>Microsoft Office PowerPoint</Application>
  <PresentationFormat>Экран (4:3)</PresentationFormat>
  <Paragraphs>253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Отчет 2015 год для граждан НАШЕ</vt:lpstr>
      <vt:lpstr>  Отчет об исполнении бюджета муниципального образования «Город Майкоп  за 2015 год   </vt:lpstr>
      <vt:lpstr>Основные параметры бюджета муниципального образования «Город Майкоп за 2015 год (тыс.рублей)</vt:lpstr>
      <vt:lpstr>Основные параметры исполнения бюджета муниципального образования за 2015 год в сравнении с 2014 годом (тыс.рублей)  </vt:lpstr>
      <vt:lpstr>Основные характеристики бюджета муниципального образования за 2015 год (тыс.рублей)</vt:lpstr>
      <vt:lpstr>Доходы 2015 года (тыс.рублей)</vt:lpstr>
      <vt:lpstr>Доходы бюджета муниципального образования на 1 жителя</vt:lpstr>
      <vt:lpstr>Структура доходов бюджета  муниципального образования в 2015 году</vt:lpstr>
      <vt:lpstr>Изменения прогнозируемого объема доходов бюджета  в 2015 году  (тыс.рублей)</vt:lpstr>
      <vt:lpstr>Презентация PowerPoint</vt:lpstr>
      <vt:lpstr>  Структура налоговых доходов бюджета в 2015 году </vt:lpstr>
      <vt:lpstr>Анализ основных налоговых доходов муниципального образования «Город Майкоп» в 2014 - 2015 гг.         (тыс. рублей)</vt:lpstr>
      <vt:lpstr>  Структура неналоговых доходов бюджета в 2015 году </vt:lpstr>
      <vt:lpstr>Изменения прогнозируемого объема финансовой помощи из республиканского бюджета в 2015 году (тыс.рублей)</vt:lpstr>
      <vt:lpstr>Основные направления доходов бюджета по направлениям расходов с учетом их удельного веса в общем объеме расходов за 2015 год </vt:lpstr>
      <vt:lpstr>Ведомственная структура расходов за 2015 год</vt:lpstr>
      <vt:lpstr>Ведомственная структура расходов за 2014 год</vt:lpstr>
      <vt:lpstr>Динамика расходов бюджета муниципального образования на социально-культурную сферу (млн.рублей) </vt:lpstr>
      <vt:lpstr>Расходы на образование в 2015 году </vt:lpstr>
      <vt:lpstr>Расходы на физическую культуру и спорт в 2015 году</vt:lpstr>
      <vt:lpstr>Расходы на культуру и средства массовой информации в 2015 году </vt:lpstr>
      <vt:lpstr>Расходы на социальную политику в 2015 году </vt:lpstr>
      <vt:lpstr>Расходы на жилищно-коммунальное хозяйство в 2015 году</vt:lpstr>
      <vt:lpstr>Расходы на 1 жителя в 2015  году по отдельным отраслям</vt:lpstr>
      <vt:lpstr>Средняя заработная плата по отраслям за  2015 год, рублей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образования «Город Майкоп  за 2015 год</dc:title>
  <dc:creator>SemiletovaO</dc:creator>
  <cp:lastModifiedBy>GoncharovaS</cp:lastModifiedBy>
  <cp:revision>43</cp:revision>
  <cp:lastPrinted>2016-03-17T13:02:04Z</cp:lastPrinted>
  <dcterms:created xsi:type="dcterms:W3CDTF">2016-03-17T10:46:34Z</dcterms:created>
  <dcterms:modified xsi:type="dcterms:W3CDTF">2016-03-24T07:55:46Z</dcterms:modified>
</cp:coreProperties>
</file>